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vml" ContentType="application/vnd.openxmlformats-officedocument.vmlDrawing"/>
  <Default Extension="wdp" ContentType="image/vnd.ms-photo"/>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61" r:id="rId1"/>
  </p:sldMasterIdLst>
  <p:notesMasterIdLst>
    <p:notesMasterId r:id="rId42"/>
  </p:notesMasterIdLst>
  <p:handoutMasterIdLst>
    <p:handoutMasterId r:id="rId43"/>
  </p:handoutMasterIdLst>
  <p:sldIdLst>
    <p:sldId id="256" r:id="rId2"/>
    <p:sldId id="257" r:id="rId3"/>
    <p:sldId id="260" r:id="rId4"/>
    <p:sldId id="295" r:id="rId5"/>
    <p:sldId id="291" r:id="rId6"/>
    <p:sldId id="268" r:id="rId7"/>
    <p:sldId id="349" r:id="rId8"/>
    <p:sldId id="342" r:id="rId9"/>
    <p:sldId id="343" r:id="rId10"/>
    <p:sldId id="269" r:id="rId11"/>
    <p:sldId id="264" r:id="rId12"/>
    <p:sldId id="347" r:id="rId13"/>
    <p:sldId id="338" r:id="rId14"/>
    <p:sldId id="351" r:id="rId15"/>
    <p:sldId id="286" r:id="rId16"/>
    <p:sldId id="350" r:id="rId17"/>
    <p:sldId id="352" r:id="rId18"/>
    <p:sldId id="332" r:id="rId19"/>
    <p:sldId id="333" r:id="rId20"/>
    <p:sldId id="360" r:id="rId21"/>
    <p:sldId id="359" r:id="rId22"/>
    <p:sldId id="354" r:id="rId23"/>
    <p:sldId id="311" r:id="rId24"/>
    <p:sldId id="341" r:id="rId25"/>
    <p:sldId id="345" r:id="rId26"/>
    <p:sldId id="358" r:id="rId27"/>
    <p:sldId id="364" r:id="rId28"/>
    <p:sldId id="363" r:id="rId29"/>
    <p:sldId id="312" r:id="rId30"/>
    <p:sldId id="355" r:id="rId31"/>
    <p:sldId id="361" r:id="rId32"/>
    <p:sldId id="362" r:id="rId33"/>
    <p:sldId id="367" r:id="rId34"/>
    <p:sldId id="365" r:id="rId35"/>
    <p:sldId id="366" r:id="rId36"/>
    <p:sldId id="368" r:id="rId37"/>
    <p:sldId id="369" r:id="rId38"/>
    <p:sldId id="318" r:id="rId39"/>
    <p:sldId id="334" r:id="rId40"/>
    <p:sldId id="328" r:id="rId41"/>
  </p:sldIdLst>
  <p:sldSz cx="9144000" cy="6858000" type="screen4x3"/>
  <p:notesSz cx="6858000" cy="9144000"/>
  <p:defaultTextStyle>
    <a:defPPr>
      <a:defRPr lang="ja-JP"/>
    </a:defPPr>
    <a:lvl1pPr algn="l" defTabSz="457200" rtl="0" fontAlgn="base">
      <a:spcBef>
        <a:spcPct val="0"/>
      </a:spcBef>
      <a:spcAft>
        <a:spcPct val="0"/>
      </a:spcAft>
      <a:defRPr kumimoji="1"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umimoji="1"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umimoji="1"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umimoji="1"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umimoji="1" kern="1200">
        <a:solidFill>
          <a:schemeClr val="tx1"/>
        </a:solidFill>
        <a:latin typeface="Arial" charset="0"/>
        <a:ea typeface="ＭＳ Ｐゴシック" charset="0"/>
        <a:cs typeface="ＭＳ Ｐゴシック" charset="0"/>
      </a:defRPr>
    </a:lvl5pPr>
    <a:lvl6pPr marL="2286000" algn="l" defTabSz="457200" rtl="0" eaLnBrk="1" latinLnBrk="0" hangingPunct="1">
      <a:defRPr kumimoji="1" kern="1200">
        <a:solidFill>
          <a:schemeClr val="tx1"/>
        </a:solidFill>
        <a:latin typeface="Arial" charset="0"/>
        <a:ea typeface="ＭＳ Ｐゴシック" charset="0"/>
        <a:cs typeface="ＭＳ Ｐゴシック" charset="0"/>
      </a:defRPr>
    </a:lvl6pPr>
    <a:lvl7pPr marL="2743200" algn="l" defTabSz="457200" rtl="0" eaLnBrk="1" latinLnBrk="0" hangingPunct="1">
      <a:defRPr kumimoji="1" kern="1200">
        <a:solidFill>
          <a:schemeClr val="tx1"/>
        </a:solidFill>
        <a:latin typeface="Arial" charset="0"/>
        <a:ea typeface="ＭＳ Ｐゴシック" charset="0"/>
        <a:cs typeface="ＭＳ Ｐゴシック" charset="0"/>
      </a:defRPr>
    </a:lvl7pPr>
    <a:lvl8pPr marL="3200400" algn="l" defTabSz="457200" rtl="0" eaLnBrk="1" latinLnBrk="0" hangingPunct="1">
      <a:defRPr kumimoji="1" kern="1200">
        <a:solidFill>
          <a:schemeClr val="tx1"/>
        </a:solidFill>
        <a:latin typeface="Arial" charset="0"/>
        <a:ea typeface="ＭＳ Ｐゴシック" charset="0"/>
        <a:cs typeface="ＭＳ Ｐゴシック" charset="0"/>
      </a:defRPr>
    </a:lvl8pPr>
    <a:lvl9pPr marL="3657600" algn="l" defTabSz="457200" rtl="0" eaLnBrk="1" latinLnBrk="0" hangingPunct="1">
      <a:defRPr kumimoji="1" kern="1200">
        <a:solidFill>
          <a:schemeClr val="tx1"/>
        </a:solidFill>
        <a:latin typeface="Arial" charset="0"/>
        <a:ea typeface="ＭＳ Ｐゴシック" charset="0"/>
        <a:cs typeface="ＭＳ Ｐゴシック" charset="0"/>
      </a:defRPr>
    </a:lvl9pPr>
  </p:defaultTextStyle>
  <p:extLst>
    <p:ext uri="{521415D9-36F7-43E2-AB2F-B90AF26B5E84}">
      <p14:sectionLst xmlns:p14="http://schemas.microsoft.com/office/powerpoint/2010/main">
        <p14:section name="既定のセクション" id="{4B9984C9-F832-0B4E-ADF0-934DF85E32D1}">
          <p14:sldIdLst>
            <p14:sldId id="256"/>
            <p14:sldId id="257"/>
            <p14:sldId id="260"/>
            <p14:sldId id="295"/>
            <p14:sldId id="291"/>
            <p14:sldId id="268"/>
            <p14:sldId id="349"/>
            <p14:sldId id="342"/>
            <p14:sldId id="343"/>
            <p14:sldId id="269"/>
            <p14:sldId id="264"/>
            <p14:sldId id="347"/>
            <p14:sldId id="338"/>
            <p14:sldId id="351"/>
            <p14:sldId id="286"/>
            <p14:sldId id="350"/>
            <p14:sldId id="352"/>
            <p14:sldId id="332"/>
            <p14:sldId id="333"/>
            <p14:sldId id="360"/>
            <p14:sldId id="359"/>
            <p14:sldId id="354"/>
            <p14:sldId id="311"/>
            <p14:sldId id="341"/>
            <p14:sldId id="345"/>
            <p14:sldId id="358"/>
            <p14:sldId id="364"/>
            <p14:sldId id="363"/>
            <p14:sldId id="312"/>
            <p14:sldId id="355"/>
            <p14:sldId id="361"/>
            <p14:sldId id="362"/>
            <p14:sldId id="367"/>
            <p14:sldId id="365"/>
            <p14:sldId id="366"/>
            <p14:sldId id="368"/>
            <p14:sldId id="369"/>
            <p14:sldId id="318"/>
            <p14:sldId id="334"/>
            <p14:sldId id="328"/>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RAI TAKUYA" initials="" lastIdx="10" clrIdx="0"/>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p:clrMru>
    <a:srgbClr val="6B52FF"/>
    <a:srgbClr val="D36DA4"/>
    <a:srgbClr val="000000"/>
    <a:srgbClr val="FF8F45"/>
    <a:srgbClr val="A7EAFF"/>
    <a:srgbClr val="81A7A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中間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中間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870" autoAdjust="0"/>
    <p:restoredTop sz="79061" autoAdjust="0"/>
  </p:normalViewPr>
  <p:slideViewPr>
    <p:cSldViewPr snapToObjects="1" showGuides="1">
      <p:cViewPr varScale="1">
        <p:scale>
          <a:sx n="109" d="100"/>
          <a:sy n="109" d="100"/>
        </p:scale>
        <p:origin x="-1328" y="-96"/>
      </p:cViewPr>
      <p:guideLst>
        <p:guide orient="horz" pos="2176"/>
        <p:guide pos="186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presProps" Target="presProps.xml"/><Relationship Id="rId47" Type="http://schemas.openxmlformats.org/officeDocument/2006/relationships/viewProps" Target="viewProps.xml"/><Relationship Id="rId48" Type="http://schemas.openxmlformats.org/officeDocument/2006/relationships/theme" Target="theme/theme1.xml"/><Relationship Id="rId49"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handoutMaster" Target="handoutMasters/handoutMaster1.xml"/><Relationship Id="rId44" Type="http://schemas.openxmlformats.org/officeDocument/2006/relationships/printerSettings" Target="printerSettings/printerSettings1.bin"/><Relationship Id="rId45"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8.png"/><Relationship Id="rId2" Type="http://schemas.openxmlformats.org/officeDocument/2006/relationships/image" Target="../media/image49.png"/><Relationship Id="rId3" Type="http://schemas.openxmlformats.org/officeDocument/2006/relationships/image" Target="../media/image5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2BF9FEE-A93C-4C4B-81E9-8B306DFC9FF2}" type="datetimeFigureOut">
              <a:rPr kumimoji="1" lang="ja-JP" altLang="en-US" smtClean="0"/>
              <a:t>11/12/18</a:t>
            </a:fld>
            <a:endParaRPr kumimoji="1" lang="ja-JP" alt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7272E6E-4F0A-6848-AF6B-87550FF41955}" type="slidenum">
              <a:rPr kumimoji="1" lang="ja-JP" altLang="en-US" smtClean="0"/>
              <a:t>‹#›</a:t>
            </a:fld>
            <a:endParaRPr kumimoji="1" lang="ja-JP" altLang="en-US"/>
          </a:p>
        </p:txBody>
      </p:sp>
    </p:spTree>
    <p:extLst>
      <p:ext uri="{BB962C8B-B14F-4D97-AF65-F5344CB8AC3E}">
        <p14:creationId xmlns:p14="http://schemas.microsoft.com/office/powerpoint/2010/main" val="62598638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71B45363-E912-994E-AE5D-1F9410CA0595}" type="datetimeFigureOut">
              <a:rPr lang="ja-JP" altLang="en-US"/>
              <a:pPr>
                <a:defRPr/>
              </a:pPr>
              <a:t>11/12/18</a:t>
            </a:fld>
            <a:endParaRPr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ja-JP" altLang="en-US" noProof="0" smtClean="0"/>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ja-JP" altLang="en-US" noProof="0" smtClean="0"/>
              <a:t>マスター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17562BAE-0795-074D-8332-887DF766BB81}" type="slidenum">
              <a:rPr lang="ja-JP" altLang="en-US"/>
              <a:pPr>
                <a:defRPr/>
              </a:pPr>
              <a:t>‹#›</a:t>
            </a:fld>
            <a:endParaRPr lang="ja-JP" altLang="en-US"/>
          </a:p>
        </p:txBody>
      </p:sp>
    </p:spTree>
    <p:extLst>
      <p:ext uri="{BB962C8B-B14F-4D97-AF65-F5344CB8AC3E}">
        <p14:creationId xmlns:p14="http://schemas.microsoft.com/office/powerpoint/2010/main" val="2053363242"/>
      </p:ext>
    </p:extLst>
  </p:cSld>
  <p:clrMap bg1="lt1" tx1="dk1" bg2="lt2" tx2="dk2" accent1="accent1" accent2="accent2" accent3="accent3" accent4="accent4" accent5="accent5" accent6="accent6" hlink="hlink" folHlink="folHlink"/>
  <p:hf hdr="0" ftr="0" dt="0"/>
  <p:notesStyle>
    <a:lvl1pPr algn="l" defTabSz="457200" rtl="0" fontAlgn="base">
      <a:spcBef>
        <a:spcPct val="30000"/>
      </a:spcBef>
      <a:spcAft>
        <a:spcPct val="0"/>
      </a:spcAft>
      <a:defRPr kumimoji="1" sz="1200" kern="1200">
        <a:solidFill>
          <a:schemeClr val="tx1"/>
        </a:solidFill>
        <a:latin typeface="+mn-lt"/>
        <a:ea typeface="+mn-ea"/>
        <a:cs typeface="ＭＳ Ｐゴシック" charset="0"/>
      </a:defRPr>
    </a:lvl1pPr>
    <a:lvl2pPr marL="457200" algn="l" defTabSz="457200" rtl="0" fontAlgn="base">
      <a:spcBef>
        <a:spcPct val="30000"/>
      </a:spcBef>
      <a:spcAft>
        <a:spcPct val="0"/>
      </a:spcAft>
      <a:defRPr kumimoji="1" sz="1200" kern="1200">
        <a:solidFill>
          <a:schemeClr val="tx1"/>
        </a:solidFill>
        <a:latin typeface="+mn-lt"/>
        <a:ea typeface="+mn-ea"/>
        <a:cs typeface="+mn-cs"/>
      </a:defRPr>
    </a:lvl2pPr>
    <a:lvl3pPr marL="914400" algn="l" defTabSz="457200" rtl="0" fontAlgn="base">
      <a:spcBef>
        <a:spcPct val="30000"/>
      </a:spcBef>
      <a:spcAft>
        <a:spcPct val="0"/>
      </a:spcAft>
      <a:defRPr kumimoji="1" sz="1200" kern="1200">
        <a:solidFill>
          <a:schemeClr val="tx1"/>
        </a:solidFill>
        <a:latin typeface="+mn-lt"/>
        <a:ea typeface="+mn-ea"/>
        <a:cs typeface="+mn-cs"/>
      </a:defRPr>
    </a:lvl3pPr>
    <a:lvl4pPr marL="1371600" algn="l" defTabSz="457200" rtl="0" fontAlgn="base">
      <a:spcBef>
        <a:spcPct val="30000"/>
      </a:spcBef>
      <a:spcAft>
        <a:spcPct val="0"/>
      </a:spcAft>
      <a:defRPr kumimoji="1" sz="1200" kern="1200">
        <a:solidFill>
          <a:schemeClr val="tx1"/>
        </a:solidFill>
        <a:latin typeface="+mn-lt"/>
        <a:ea typeface="+mn-ea"/>
        <a:cs typeface="+mn-cs"/>
      </a:defRPr>
    </a:lvl4pPr>
    <a:lvl5pPr marL="1828800" algn="l" defTabSz="457200" rtl="0" fontAlgn="base">
      <a:spcBef>
        <a:spcPct val="30000"/>
      </a:spcBef>
      <a:spcAft>
        <a:spcPct val="0"/>
      </a:spcAft>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スライド イメージ プレースホルダー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5362"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a:latin typeface="Calibri" charset="0"/>
                <a:ea typeface="ＭＳ Ｐゴシック" charset="0"/>
              </a:rPr>
              <a:t>リレーションシップ</a:t>
            </a:r>
            <a:r>
              <a:rPr lang="en-US" altLang="ja-JP">
                <a:latin typeface="Calibri" charset="0"/>
                <a:ea typeface="ＭＳ Ｐゴシック" charset="0"/>
              </a:rPr>
              <a:t>≠</a:t>
            </a:r>
            <a:r>
              <a:rPr lang="ja-JP" altLang="en-US">
                <a:latin typeface="Calibri" charset="0"/>
                <a:ea typeface="ＭＳ Ｐゴシック" charset="0"/>
              </a:rPr>
              <a:t>ブランディング</a:t>
            </a:r>
          </a:p>
        </p:txBody>
      </p:sp>
      <p:sp>
        <p:nvSpPr>
          <p:cNvPr id="4" name="スライド番号プレースホルダー 3"/>
          <p:cNvSpPr>
            <a:spLocks noGrp="1"/>
          </p:cNvSpPr>
          <p:nvPr>
            <p:ph type="sldNum" sz="quarter" idx="5"/>
          </p:nvPr>
        </p:nvSpPr>
        <p:spPr/>
        <p:txBody>
          <a:bodyPr/>
          <a:lstStyle/>
          <a:p>
            <a:pPr>
              <a:defRPr/>
            </a:pPr>
            <a:fld id="{B9C3C87A-BAA4-F443-9193-BF90EFD4B350}" type="slidenum">
              <a:rPr lang="ja-JP" altLang="en-US" smtClean="0"/>
              <a:pPr>
                <a:defRPr/>
              </a:pPr>
              <a:t>1</a:t>
            </a:fld>
            <a:endParaRPr lang="ja-JP"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スライド イメージ プレースホルダー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1202"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latin typeface="Calibri" charset="0"/>
                <a:ea typeface="ＭＳ Ｐゴシック" charset="0"/>
              </a:rPr>
              <a:t>リレーションシップマーケティング再考</a:t>
            </a:r>
            <a:endParaRPr lang="ja-JP" altLang="en-US" dirty="0">
              <a:latin typeface="Calibri" charset="0"/>
              <a:ea typeface="ＭＳ Ｐゴシック" charset="0"/>
            </a:endParaRPr>
          </a:p>
          <a:p>
            <a:endParaRPr lang="ja-JP" altLang="en-US" dirty="0">
              <a:latin typeface="Calibri" charset="0"/>
              <a:ea typeface="ＭＳ Ｐゴシック" charset="0"/>
            </a:endParaRPr>
          </a:p>
        </p:txBody>
      </p:sp>
      <p:sp>
        <p:nvSpPr>
          <p:cNvPr id="4" name="スライド番号プレースホルダー 3"/>
          <p:cNvSpPr>
            <a:spLocks noGrp="1"/>
          </p:cNvSpPr>
          <p:nvPr>
            <p:ph type="sldNum" sz="quarter" idx="5"/>
          </p:nvPr>
        </p:nvSpPr>
        <p:spPr/>
        <p:txBody>
          <a:bodyPr/>
          <a:lstStyle/>
          <a:p>
            <a:pPr>
              <a:defRPr/>
            </a:pPr>
            <a:fld id="{9D2DCDE5-3301-1F46-8963-30A0A004A797}" type="slidenum">
              <a:rPr lang="ja-JP" altLang="en-US" smtClean="0"/>
              <a:pPr>
                <a:defRPr/>
              </a:pPr>
              <a:t>11</a:t>
            </a:fld>
            <a:endParaRPr lang="ja-JP"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スライド イメージ プレースホルダー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1202"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dirty="0">
              <a:latin typeface="Calibri" charset="0"/>
              <a:ea typeface="ＭＳ Ｐゴシック" charset="0"/>
            </a:endParaRPr>
          </a:p>
        </p:txBody>
      </p:sp>
      <p:sp>
        <p:nvSpPr>
          <p:cNvPr id="4" name="スライド番号プレースホルダー 3"/>
          <p:cNvSpPr>
            <a:spLocks noGrp="1"/>
          </p:cNvSpPr>
          <p:nvPr>
            <p:ph type="sldNum" sz="quarter" idx="5"/>
          </p:nvPr>
        </p:nvSpPr>
        <p:spPr/>
        <p:txBody>
          <a:bodyPr/>
          <a:lstStyle/>
          <a:p>
            <a:pPr>
              <a:defRPr/>
            </a:pPr>
            <a:fld id="{9D2DCDE5-3301-1F46-8963-30A0A004A797}" type="slidenum">
              <a:rPr lang="ja-JP" altLang="en-US" smtClean="0"/>
              <a:pPr>
                <a:defRPr/>
              </a:pPr>
              <a:t>12</a:t>
            </a:fld>
            <a:endParaRPr lang="ja-JP"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スライド イメージ プレースホルダー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1202"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latin typeface="Calibri" charset="0"/>
                <a:ea typeface="ＭＳ Ｐゴシック" charset="0"/>
              </a:rPr>
              <a:t>リレーションシップマーケティング再考</a:t>
            </a:r>
            <a:endParaRPr lang="ja-JP" altLang="en-US" dirty="0">
              <a:latin typeface="Calibri" charset="0"/>
              <a:ea typeface="ＭＳ Ｐゴシック" charset="0"/>
            </a:endParaRPr>
          </a:p>
          <a:p>
            <a:endParaRPr lang="ja-JP" altLang="en-US" dirty="0">
              <a:latin typeface="Calibri" charset="0"/>
              <a:ea typeface="ＭＳ Ｐゴシック" charset="0"/>
            </a:endParaRPr>
          </a:p>
        </p:txBody>
      </p:sp>
      <p:sp>
        <p:nvSpPr>
          <p:cNvPr id="4" name="スライド番号プレースホルダー 3"/>
          <p:cNvSpPr>
            <a:spLocks noGrp="1"/>
          </p:cNvSpPr>
          <p:nvPr>
            <p:ph type="sldNum" sz="quarter" idx="5"/>
          </p:nvPr>
        </p:nvSpPr>
        <p:spPr/>
        <p:txBody>
          <a:bodyPr/>
          <a:lstStyle/>
          <a:p>
            <a:pPr>
              <a:defRPr/>
            </a:pPr>
            <a:fld id="{9D2DCDE5-3301-1F46-8963-30A0A004A797}" type="slidenum">
              <a:rPr lang="ja-JP" altLang="en-US" smtClean="0"/>
              <a:pPr>
                <a:defRPr/>
              </a:pPr>
              <a:t>13</a:t>
            </a:fld>
            <a:endParaRPr lang="ja-JP"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スライド イメージ プレースホルダー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1202"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latin typeface="Calibri" charset="0"/>
                <a:ea typeface="ＭＳ Ｐゴシック" charset="0"/>
              </a:rPr>
              <a:t>リレーションシップマーケティング再考</a:t>
            </a:r>
            <a:endParaRPr lang="ja-JP" altLang="en-US" dirty="0">
              <a:latin typeface="Calibri" charset="0"/>
              <a:ea typeface="ＭＳ Ｐゴシック" charset="0"/>
            </a:endParaRPr>
          </a:p>
          <a:p>
            <a:endParaRPr lang="ja-JP" altLang="en-US" dirty="0">
              <a:latin typeface="Calibri" charset="0"/>
              <a:ea typeface="ＭＳ Ｐゴシック" charset="0"/>
            </a:endParaRPr>
          </a:p>
        </p:txBody>
      </p:sp>
      <p:sp>
        <p:nvSpPr>
          <p:cNvPr id="4" name="スライド番号プレースホルダー 3"/>
          <p:cNvSpPr>
            <a:spLocks noGrp="1"/>
          </p:cNvSpPr>
          <p:nvPr>
            <p:ph type="sldNum" sz="quarter" idx="5"/>
          </p:nvPr>
        </p:nvSpPr>
        <p:spPr/>
        <p:txBody>
          <a:bodyPr/>
          <a:lstStyle/>
          <a:p>
            <a:pPr>
              <a:defRPr/>
            </a:pPr>
            <a:fld id="{9D2DCDE5-3301-1F46-8963-30A0A004A797}" type="slidenum">
              <a:rPr lang="ja-JP" altLang="en-US" smtClean="0"/>
              <a:pPr>
                <a:defRPr/>
              </a:pPr>
              <a:t>14</a:t>
            </a:fld>
            <a:endParaRPr lang="ja-JP"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スライド イメージ プレースホルダー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7410"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ja-JP" altLang="en-US">
                <a:latin typeface="Calibri" charset="0"/>
                <a:ea typeface="ＭＳ Ｐゴシック" charset="0"/>
              </a:rPr>
              <a:t>項目</a:t>
            </a:r>
            <a:r>
              <a:rPr lang="en-US" altLang="ja-JP">
                <a:latin typeface="Calibri" charset="0"/>
                <a:ea typeface="ＭＳ Ｐゴシック" charset="0"/>
              </a:rPr>
              <a:t>→60pt</a:t>
            </a:r>
            <a:r>
              <a:rPr lang="ja-JP" altLang="en-US">
                <a:latin typeface="Calibri" charset="0"/>
                <a:ea typeface="ＭＳ Ｐゴシック" charset="0"/>
              </a:rPr>
              <a:t>　その他項目</a:t>
            </a:r>
            <a:r>
              <a:rPr lang="en-US" altLang="ja-JP">
                <a:latin typeface="Calibri" charset="0"/>
                <a:ea typeface="ＭＳ Ｐゴシック" charset="0"/>
              </a:rPr>
              <a:t>→40pt</a:t>
            </a:r>
            <a:endParaRPr lang="ja-JP" altLang="en-US">
              <a:latin typeface="Calibri" charset="0"/>
              <a:ea typeface="ＭＳ Ｐゴシック" charset="0"/>
            </a:endParaRPr>
          </a:p>
        </p:txBody>
      </p:sp>
      <p:sp>
        <p:nvSpPr>
          <p:cNvPr id="17411"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fontAlgn="base">
              <a:spcBef>
                <a:spcPct val="0"/>
              </a:spcBef>
              <a:spcAft>
                <a:spcPct val="0"/>
              </a:spcAft>
            </a:pPr>
            <a:fld id="{3EED1DC7-F51B-E745-8572-21243643ACB5}" type="slidenum">
              <a:rPr lang="ja-JP" altLang="en-US" sz="1200">
                <a:latin typeface="Calibri" charset="0"/>
              </a:rPr>
              <a:pPr fontAlgn="base">
                <a:spcBef>
                  <a:spcPct val="0"/>
                </a:spcBef>
                <a:spcAft>
                  <a:spcPct val="0"/>
                </a:spcAft>
              </a:pPr>
              <a:t>16</a:t>
            </a:fld>
            <a:endParaRPr lang="ja-JP" altLang="en-US" sz="1200">
              <a:latin typeface="Calibri"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信頼</a:t>
            </a:r>
            <a:r>
              <a:rPr kumimoji="1" lang="en-US" altLang="ja-JP" dirty="0" smtClean="0"/>
              <a:t>0,673</a:t>
            </a:r>
          </a:p>
          <a:p>
            <a:pPr marL="0" marR="0" indent="0" algn="l" defTabSz="457200" rtl="0" eaLnBrk="1" fontAlgn="base" latinLnBrk="0" hangingPunct="1">
              <a:lnSpc>
                <a:spcPct val="100000"/>
              </a:lnSpc>
              <a:spcBef>
                <a:spcPct val="30000"/>
              </a:spcBef>
              <a:spcAft>
                <a:spcPct val="0"/>
              </a:spcAft>
              <a:buClrTx/>
              <a:buSzTx/>
              <a:buFontTx/>
              <a:buNone/>
              <a:tabLst/>
              <a:defRPr/>
            </a:pPr>
            <a:r>
              <a:rPr kumimoji="1" lang="ja-JP" altLang="en-US" dirty="0" smtClean="0"/>
              <a:t>社会的</a:t>
            </a:r>
            <a:r>
              <a:rPr kumimoji="1" lang="en-US" altLang="ja-JP" dirty="0" smtClean="0"/>
              <a:t>0,07</a:t>
            </a:r>
          </a:p>
          <a:p>
            <a:pPr marL="0" marR="0" indent="0" algn="l" defTabSz="457200" rtl="0" eaLnBrk="1" fontAlgn="base" latinLnBrk="0" hangingPunct="1">
              <a:lnSpc>
                <a:spcPct val="100000"/>
              </a:lnSpc>
              <a:spcBef>
                <a:spcPct val="30000"/>
              </a:spcBef>
              <a:spcAft>
                <a:spcPct val="0"/>
              </a:spcAft>
              <a:buClrTx/>
              <a:buSzTx/>
              <a:buFontTx/>
              <a:buNone/>
              <a:tabLst/>
              <a:defRPr/>
            </a:pPr>
            <a:r>
              <a:rPr kumimoji="1" lang="ja-JP" altLang="en-US" dirty="0" smtClean="0"/>
              <a:t>特別待遇</a:t>
            </a:r>
            <a:r>
              <a:rPr kumimoji="1" lang="en-US" altLang="ja-JP" dirty="0" smtClean="0"/>
              <a:t>0,019</a:t>
            </a:r>
          </a:p>
          <a:p>
            <a:endParaRPr kumimoji="1" lang="en-US" altLang="ja-JP" dirty="0" smtClean="0"/>
          </a:p>
        </p:txBody>
      </p:sp>
      <p:sp>
        <p:nvSpPr>
          <p:cNvPr id="4" name="スライド番号プレースホルダー 3"/>
          <p:cNvSpPr>
            <a:spLocks noGrp="1"/>
          </p:cNvSpPr>
          <p:nvPr>
            <p:ph type="sldNum" sz="quarter" idx="10"/>
          </p:nvPr>
        </p:nvSpPr>
        <p:spPr/>
        <p:txBody>
          <a:bodyPr/>
          <a:lstStyle/>
          <a:p>
            <a:pPr>
              <a:defRPr/>
            </a:pPr>
            <a:fld id="{17562BAE-0795-074D-8332-887DF766BB81}" type="slidenum">
              <a:rPr lang="ja-JP" altLang="en-US" smtClean="0"/>
              <a:pPr>
                <a:defRPr/>
              </a:pPr>
              <a:t>17</a:t>
            </a:fld>
            <a:endParaRPr lang="ja-JP" altLang="en-US"/>
          </a:p>
        </p:txBody>
      </p:sp>
    </p:spTree>
    <p:extLst>
      <p:ext uri="{BB962C8B-B14F-4D97-AF65-F5344CB8AC3E}">
        <p14:creationId xmlns:p14="http://schemas.microsoft.com/office/powerpoint/2010/main" val="15303332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信頼</a:t>
            </a:r>
            <a:r>
              <a:rPr kumimoji="1" lang="en-US" altLang="ja-JP" dirty="0" smtClean="0"/>
              <a:t>0,673</a:t>
            </a:r>
          </a:p>
          <a:p>
            <a:pPr marL="0" marR="0" indent="0" algn="l" defTabSz="457200" rtl="0" eaLnBrk="1" fontAlgn="base" latinLnBrk="0" hangingPunct="1">
              <a:lnSpc>
                <a:spcPct val="100000"/>
              </a:lnSpc>
              <a:spcBef>
                <a:spcPct val="30000"/>
              </a:spcBef>
              <a:spcAft>
                <a:spcPct val="0"/>
              </a:spcAft>
              <a:buClrTx/>
              <a:buSzTx/>
              <a:buFontTx/>
              <a:buNone/>
              <a:tabLst/>
              <a:defRPr/>
            </a:pPr>
            <a:r>
              <a:rPr kumimoji="1" lang="ja-JP" altLang="en-US" dirty="0" smtClean="0"/>
              <a:t>社会的</a:t>
            </a:r>
            <a:r>
              <a:rPr kumimoji="1" lang="en-US" altLang="ja-JP" dirty="0" smtClean="0"/>
              <a:t>0,07</a:t>
            </a:r>
          </a:p>
          <a:p>
            <a:pPr marL="0" marR="0" indent="0" algn="l" defTabSz="457200" rtl="0" eaLnBrk="1" fontAlgn="base" latinLnBrk="0" hangingPunct="1">
              <a:lnSpc>
                <a:spcPct val="100000"/>
              </a:lnSpc>
              <a:spcBef>
                <a:spcPct val="30000"/>
              </a:spcBef>
              <a:spcAft>
                <a:spcPct val="0"/>
              </a:spcAft>
              <a:buClrTx/>
              <a:buSzTx/>
              <a:buFontTx/>
              <a:buNone/>
              <a:tabLst/>
              <a:defRPr/>
            </a:pPr>
            <a:r>
              <a:rPr kumimoji="1" lang="ja-JP" altLang="en-US" dirty="0" smtClean="0"/>
              <a:t>特別待遇</a:t>
            </a:r>
            <a:r>
              <a:rPr kumimoji="1" lang="en-US" altLang="ja-JP" dirty="0" smtClean="0"/>
              <a:t>0,019</a:t>
            </a:r>
          </a:p>
          <a:p>
            <a:endParaRPr kumimoji="1" lang="en-US" altLang="ja-JP" dirty="0" smtClean="0"/>
          </a:p>
        </p:txBody>
      </p:sp>
      <p:sp>
        <p:nvSpPr>
          <p:cNvPr id="4" name="スライド番号プレースホルダー 3"/>
          <p:cNvSpPr>
            <a:spLocks noGrp="1"/>
          </p:cNvSpPr>
          <p:nvPr>
            <p:ph type="sldNum" sz="quarter" idx="10"/>
          </p:nvPr>
        </p:nvSpPr>
        <p:spPr/>
        <p:txBody>
          <a:bodyPr/>
          <a:lstStyle/>
          <a:p>
            <a:pPr>
              <a:defRPr/>
            </a:pPr>
            <a:fld id="{17562BAE-0795-074D-8332-887DF766BB81}" type="slidenum">
              <a:rPr lang="ja-JP" altLang="en-US" smtClean="0"/>
              <a:pPr>
                <a:defRPr/>
              </a:pPr>
              <a:t>18</a:t>
            </a:fld>
            <a:endParaRPr lang="ja-JP" altLang="en-US"/>
          </a:p>
        </p:txBody>
      </p:sp>
    </p:spTree>
    <p:extLst>
      <p:ext uri="{BB962C8B-B14F-4D97-AF65-F5344CB8AC3E}">
        <p14:creationId xmlns:p14="http://schemas.microsoft.com/office/powerpoint/2010/main" val="15303332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17562BAE-0795-074D-8332-887DF766BB81}" type="slidenum">
              <a:rPr lang="ja-JP" altLang="en-US" smtClean="0"/>
              <a:pPr>
                <a:defRPr/>
              </a:pPr>
              <a:t>19</a:t>
            </a:fld>
            <a:endParaRPr lang="ja-JP" altLang="en-US"/>
          </a:p>
        </p:txBody>
      </p:sp>
    </p:spTree>
    <p:extLst>
      <p:ext uri="{BB962C8B-B14F-4D97-AF65-F5344CB8AC3E}">
        <p14:creationId xmlns:p14="http://schemas.microsoft.com/office/powerpoint/2010/main" val="6310341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共感による感情的信頼が生まれる環境を造り出すことが必要</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17562BAE-0795-074D-8332-887DF766BB81}" type="slidenum">
              <a:rPr lang="ja-JP" altLang="en-US" smtClean="0"/>
              <a:pPr>
                <a:defRPr/>
              </a:pPr>
              <a:t>20</a:t>
            </a:fld>
            <a:endParaRPr lang="ja-JP" altLang="en-US"/>
          </a:p>
        </p:txBody>
      </p:sp>
    </p:spTree>
    <p:extLst>
      <p:ext uri="{BB962C8B-B14F-4D97-AF65-F5344CB8AC3E}">
        <p14:creationId xmlns:p14="http://schemas.microsoft.com/office/powerpoint/2010/main" val="8145706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r>
              <a:rPr kumimoji="1" lang="ja-JP" altLang="en-US" sz="1200" kern="1200" dirty="0" smtClean="0">
                <a:solidFill>
                  <a:schemeClr val="tx1"/>
                </a:solidFill>
                <a:effectLst/>
                <a:latin typeface="+mn-lt"/>
                <a:ea typeface="+mn-ea"/>
                <a:cs typeface="ＭＳ Ｐゴシック" charset="0"/>
              </a:rPr>
              <a:t>消費者が抱いた効用と、実際に使用した後に感 じた効用が一致した場合に発生する信頼のことて </a:t>
            </a:r>
            <a:endParaRPr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17562BAE-0795-074D-8332-887DF766BB81}" type="slidenum">
              <a:rPr lang="ja-JP" altLang="en-US" smtClean="0"/>
              <a:pPr>
                <a:defRPr/>
              </a:pPr>
              <a:t>22</a:t>
            </a:fld>
            <a:endParaRPr lang="ja-JP" altLang="en-US"/>
          </a:p>
        </p:txBody>
      </p:sp>
    </p:spTree>
    <p:extLst>
      <p:ext uri="{BB962C8B-B14F-4D97-AF65-F5344CB8AC3E}">
        <p14:creationId xmlns:p14="http://schemas.microsoft.com/office/powerpoint/2010/main" val="6310341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スライド イメージ プレースホルダー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7410"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ja-JP" altLang="en-US">
                <a:latin typeface="Calibri" charset="0"/>
                <a:ea typeface="ＭＳ Ｐゴシック" charset="0"/>
              </a:rPr>
              <a:t>項目</a:t>
            </a:r>
            <a:r>
              <a:rPr lang="en-US" altLang="ja-JP">
                <a:latin typeface="Calibri" charset="0"/>
                <a:ea typeface="ＭＳ Ｐゴシック" charset="0"/>
              </a:rPr>
              <a:t>→60pt</a:t>
            </a:r>
            <a:r>
              <a:rPr lang="ja-JP" altLang="en-US">
                <a:latin typeface="Calibri" charset="0"/>
                <a:ea typeface="ＭＳ Ｐゴシック" charset="0"/>
              </a:rPr>
              <a:t>　その他項目</a:t>
            </a:r>
            <a:r>
              <a:rPr lang="en-US" altLang="ja-JP">
                <a:latin typeface="Calibri" charset="0"/>
                <a:ea typeface="ＭＳ Ｐゴシック" charset="0"/>
              </a:rPr>
              <a:t>→40pt</a:t>
            </a:r>
            <a:endParaRPr lang="ja-JP" altLang="en-US">
              <a:latin typeface="Calibri" charset="0"/>
              <a:ea typeface="ＭＳ Ｐゴシック" charset="0"/>
            </a:endParaRPr>
          </a:p>
        </p:txBody>
      </p:sp>
      <p:sp>
        <p:nvSpPr>
          <p:cNvPr id="17411"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fontAlgn="base">
              <a:spcBef>
                <a:spcPct val="0"/>
              </a:spcBef>
              <a:spcAft>
                <a:spcPct val="0"/>
              </a:spcAft>
            </a:pPr>
            <a:fld id="{3EED1DC7-F51B-E745-8572-21243643ACB5}" type="slidenum">
              <a:rPr lang="ja-JP" altLang="en-US" sz="1200">
                <a:latin typeface="Calibri" charset="0"/>
              </a:rPr>
              <a:pPr fontAlgn="base">
                <a:spcBef>
                  <a:spcPct val="0"/>
                </a:spcBef>
                <a:spcAft>
                  <a:spcPct val="0"/>
                </a:spcAft>
              </a:pPr>
              <a:t>2</a:t>
            </a:fld>
            <a:endParaRPr lang="ja-JP" altLang="en-US" sz="1200">
              <a:latin typeface="Calibri"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r>
              <a:rPr kumimoji="1" lang="ja-JP" altLang="en-US" sz="1200" kern="1200" dirty="0" smtClean="0">
                <a:solidFill>
                  <a:schemeClr val="tx1"/>
                </a:solidFill>
                <a:effectLst/>
                <a:latin typeface="+mn-lt"/>
                <a:ea typeface="+mn-ea"/>
                <a:cs typeface="ＭＳ Ｐゴシック" charset="0"/>
              </a:rPr>
              <a:t>消費者が抱いた効用と、実際に使用した後に感 じた効用が一致した場合に発生する信頼のことて </a:t>
            </a:r>
            <a:endParaRPr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17562BAE-0795-074D-8332-887DF766BB81}" type="slidenum">
              <a:rPr lang="ja-JP" altLang="en-US" smtClean="0"/>
              <a:pPr>
                <a:defRPr/>
              </a:pPr>
              <a:t>24</a:t>
            </a:fld>
            <a:endParaRPr lang="ja-JP" altLang="en-US"/>
          </a:p>
        </p:txBody>
      </p:sp>
    </p:spTree>
    <p:extLst>
      <p:ext uri="{BB962C8B-B14F-4D97-AF65-F5344CB8AC3E}">
        <p14:creationId xmlns:p14="http://schemas.microsoft.com/office/powerpoint/2010/main" val="6310341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スライド イメージ プレースホルダー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1202"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latin typeface="Calibri" charset="0"/>
                <a:ea typeface="ＭＳ Ｐゴシック" charset="0"/>
              </a:rPr>
              <a:t>リレーションシップマーケティング再考</a:t>
            </a:r>
            <a:endParaRPr lang="ja-JP" altLang="en-US" dirty="0">
              <a:latin typeface="Calibri" charset="0"/>
              <a:ea typeface="ＭＳ Ｐゴシック" charset="0"/>
            </a:endParaRPr>
          </a:p>
          <a:p>
            <a:endParaRPr lang="ja-JP" altLang="en-US" dirty="0">
              <a:latin typeface="Calibri" charset="0"/>
              <a:ea typeface="ＭＳ Ｐゴシック" charset="0"/>
            </a:endParaRPr>
          </a:p>
        </p:txBody>
      </p:sp>
      <p:sp>
        <p:nvSpPr>
          <p:cNvPr id="4" name="スライド番号プレースホルダー 3"/>
          <p:cNvSpPr>
            <a:spLocks noGrp="1"/>
          </p:cNvSpPr>
          <p:nvPr>
            <p:ph type="sldNum" sz="quarter" idx="5"/>
          </p:nvPr>
        </p:nvSpPr>
        <p:spPr/>
        <p:txBody>
          <a:bodyPr/>
          <a:lstStyle/>
          <a:p>
            <a:pPr>
              <a:defRPr/>
            </a:pPr>
            <a:fld id="{9D2DCDE5-3301-1F46-8963-30A0A004A797}" type="slidenum">
              <a:rPr lang="ja-JP" altLang="en-US" smtClean="0"/>
              <a:pPr>
                <a:defRPr/>
              </a:pPr>
              <a:t>26</a:t>
            </a:fld>
            <a:endParaRPr lang="ja-JP"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スライド イメージ プレースホルダ 1"/>
          <p:cNvSpPr>
            <a:spLocks noGrp="1" noRot="1" noChangeAspect="1" noTextEdit="1"/>
          </p:cNvSpPr>
          <p:nvPr>
            <p:ph type="sldImg"/>
          </p:nvPr>
        </p:nvSpPr>
        <p:spPr bwMode="auto">
          <a:noFill/>
          <a:ln>
            <a:solidFill>
              <a:srgbClr val="000000"/>
            </a:solidFill>
            <a:miter lim="800000"/>
            <a:headEnd/>
            <a:tailEnd/>
          </a:ln>
        </p:spPr>
      </p:sp>
      <p:sp>
        <p:nvSpPr>
          <p:cNvPr id="75779" name="ノート プレースホル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6388" name="スライド番号プレースホル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F3B2D361-212F-4056-B54B-50723D83BEFD}" type="slidenum">
              <a:rPr lang="ja-JP" altLang="en-US" smtClean="0">
                <a:solidFill>
                  <a:prstClr val="black"/>
                </a:solidFill>
              </a:rPr>
              <a:pPr>
                <a:defRPr/>
              </a:pPr>
              <a:t>30</a:t>
            </a:fld>
            <a:endParaRPr lang="ja-JP" altLang="en-US" dirty="0" smtClean="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スライド イメージ プレースホルダー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7410"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ja-JP" altLang="en-US">
                <a:latin typeface="Calibri" charset="0"/>
                <a:ea typeface="ＭＳ Ｐゴシック" charset="0"/>
              </a:rPr>
              <a:t>項目</a:t>
            </a:r>
            <a:r>
              <a:rPr lang="en-US" altLang="ja-JP">
                <a:latin typeface="Calibri" charset="0"/>
                <a:ea typeface="ＭＳ Ｐゴシック" charset="0"/>
              </a:rPr>
              <a:t>→60pt</a:t>
            </a:r>
            <a:r>
              <a:rPr lang="ja-JP" altLang="en-US">
                <a:latin typeface="Calibri" charset="0"/>
                <a:ea typeface="ＭＳ Ｐゴシック" charset="0"/>
              </a:rPr>
              <a:t>　その他項目</a:t>
            </a:r>
            <a:r>
              <a:rPr lang="en-US" altLang="ja-JP">
                <a:latin typeface="Calibri" charset="0"/>
                <a:ea typeface="ＭＳ Ｐゴシック" charset="0"/>
              </a:rPr>
              <a:t>→40pt</a:t>
            </a:r>
            <a:endParaRPr lang="ja-JP" altLang="en-US">
              <a:latin typeface="Calibri" charset="0"/>
              <a:ea typeface="ＭＳ Ｐゴシック" charset="0"/>
            </a:endParaRPr>
          </a:p>
        </p:txBody>
      </p:sp>
      <p:sp>
        <p:nvSpPr>
          <p:cNvPr id="17411"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fontAlgn="base">
              <a:spcBef>
                <a:spcPct val="0"/>
              </a:spcBef>
              <a:spcAft>
                <a:spcPct val="0"/>
              </a:spcAft>
            </a:pPr>
            <a:fld id="{3EED1DC7-F51B-E745-8572-21243643ACB5}" type="slidenum">
              <a:rPr lang="ja-JP" altLang="en-US" sz="1200">
                <a:latin typeface="Calibri" charset="0"/>
              </a:rPr>
              <a:pPr fontAlgn="base">
                <a:spcBef>
                  <a:spcPct val="0"/>
                </a:spcBef>
                <a:spcAft>
                  <a:spcPct val="0"/>
                </a:spcAft>
              </a:pPr>
              <a:t>33</a:t>
            </a:fld>
            <a:endParaRPr lang="ja-JP" altLang="en-US" sz="1200">
              <a:latin typeface="Calibri"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スライド イメージ プレースホルダー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7410"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ja-JP" altLang="en-US">
                <a:latin typeface="Calibri" charset="0"/>
                <a:ea typeface="ＭＳ Ｐゴシック" charset="0"/>
              </a:rPr>
              <a:t>項目</a:t>
            </a:r>
            <a:r>
              <a:rPr lang="en-US" altLang="ja-JP">
                <a:latin typeface="Calibri" charset="0"/>
                <a:ea typeface="ＭＳ Ｐゴシック" charset="0"/>
              </a:rPr>
              <a:t>→60pt</a:t>
            </a:r>
            <a:r>
              <a:rPr lang="ja-JP" altLang="en-US">
                <a:latin typeface="Calibri" charset="0"/>
                <a:ea typeface="ＭＳ Ｐゴシック" charset="0"/>
              </a:rPr>
              <a:t>　その他項目</a:t>
            </a:r>
            <a:r>
              <a:rPr lang="en-US" altLang="ja-JP">
                <a:latin typeface="Calibri" charset="0"/>
                <a:ea typeface="ＭＳ Ｐゴシック" charset="0"/>
              </a:rPr>
              <a:t>→40pt</a:t>
            </a:r>
            <a:endParaRPr lang="ja-JP" altLang="en-US">
              <a:latin typeface="Calibri" charset="0"/>
              <a:ea typeface="ＭＳ Ｐゴシック" charset="0"/>
            </a:endParaRPr>
          </a:p>
        </p:txBody>
      </p:sp>
      <p:sp>
        <p:nvSpPr>
          <p:cNvPr id="17411"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fontAlgn="base">
              <a:spcBef>
                <a:spcPct val="0"/>
              </a:spcBef>
              <a:spcAft>
                <a:spcPct val="0"/>
              </a:spcAft>
            </a:pPr>
            <a:fld id="{3EED1DC7-F51B-E745-8572-21243643ACB5}" type="slidenum">
              <a:rPr lang="ja-JP" altLang="en-US" sz="1200">
                <a:latin typeface="Calibri" charset="0"/>
              </a:rPr>
              <a:pPr fontAlgn="base">
                <a:spcBef>
                  <a:spcPct val="0"/>
                </a:spcBef>
                <a:spcAft>
                  <a:spcPct val="0"/>
                </a:spcAft>
              </a:pPr>
              <a:t>36</a:t>
            </a:fld>
            <a:endParaRPr lang="ja-JP" altLang="en-US" sz="1200">
              <a:latin typeface="Calibri"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17562BAE-0795-074D-8332-887DF766BB81}" type="slidenum">
              <a:rPr lang="ja-JP" altLang="en-US" smtClean="0"/>
              <a:pPr>
                <a:defRPr/>
              </a:pPr>
              <a:t>38</a:t>
            </a:fld>
            <a:endParaRPr lang="ja-JP" altLang="en-US"/>
          </a:p>
        </p:txBody>
      </p:sp>
    </p:spTree>
    <p:extLst>
      <p:ext uri="{BB962C8B-B14F-4D97-AF65-F5344CB8AC3E}">
        <p14:creationId xmlns:p14="http://schemas.microsoft.com/office/powerpoint/2010/main" val="35216466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17562BAE-0795-074D-8332-887DF766BB81}" type="slidenum">
              <a:rPr lang="ja-JP" altLang="en-US" smtClean="0"/>
              <a:pPr>
                <a:defRPr/>
              </a:pPr>
              <a:t>39</a:t>
            </a:fld>
            <a:endParaRPr lang="ja-JP" altLang="en-US"/>
          </a:p>
        </p:txBody>
      </p:sp>
    </p:spTree>
    <p:extLst>
      <p:ext uri="{BB962C8B-B14F-4D97-AF65-F5344CB8AC3E}">
        <p14:creationId xmlns:p14="http://schemas.microsoft.com/office/powerpoint/2010/main" val="3521646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スライド イメージ プレースホルダー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2530"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atin typeface="Calibri" charset="0"/>
                <a:ea typeface="ＭＳ Ｐゴシック" charset="0"/>
              </a:rPr>
              <a:t>企業は利益をぎりぎりまで削り、最終的には体力のある企業が生き残る、という形になってしま</a:t>
            </a:r>
            <a:r>
              <a:rPr lang="ja-JP" altLang="en-US">
                <a:latin typeface="Calibri" charset="0"/>
                <a:ea typeface="ＭＳ Ｐゴシック" charset="0"/>
              </a:rPr>
              <a:t>い、消費者の</a:t>
            </a:r>
            <a:endParaRPr lang="en-US" altLang="ja-JP">
              <a:latin typeface="Calibri" charset="0"/>
              <a:ea typeface="ＭＳ Ｐゴシック" charset="0"/>
            </a:endParaRPr>
          </a:p>
          <a:p>
            <a:r>
              <a:rPr lang="ja-JP" altLang="en-US">
                <a:latin typeface="Calibri" charset="0"/>
                <a:ea typeface="ＭＳ Ｐゴシック" charset="0"/>
              </a:rPr>
              <a:t>欲求をとらえ「売れるものを」作るようになっていった。つまり顧客志向である。</a:t>
            </a:r>
            <a:endParaRPr lang="en-US" altLang="ja-JP">
              <a:latin typeface="Calibri" charset="0"/>
              <a:ea typeface="ＭＳ Ｐゴシック" charset="0"/>
            </a:endParaRPr>
          </a:p>
          <a:p>
            <a:r>
              <a:rPr lang="ja-JP" altLang="en-US">
                <a:latin typeface="Calibri" charset="0"/>
                <a:ea typeface="ＭＳ Ｐゴシック" charset="0"/>
              </a:rPr>
              <a:t>こうした背景から従来のような一方向的な関わり方では限界になってくる。多様なライフスタイルを築こうと</a:t>
            </a:r>
            <a:endParaRPr lang="en-US" altLang="ja-JP">
              <a:latin typeface="Calibri" charset="0"/>
              <a:ea typeface="ＭＳ Ｐゴシック" charset="0"/>
            </a:endParaRPr>
          </a:p>
          <a:p>
            <a:r>
              <a:rPr lang="ja-JP" altLang="en-US">
                <a:latin typeface="Calibri" charset="0"/>
                <a:ea typeface="ＭＳ Ｐゴシック" charset="0"/>
              </a:rPr>
              <a:t>する消費者の消費の意味を知るために双方向なコミュニケーションの必要性が出てきている。</a:t>
            </a:r>
            <a:endParaRPr lang="en-US" altLang="ja-JP">
              <a:latin typeface="Calibri" charset="0"/>
              <a:ea typeface="ＭＳ Ｐゴシック" charset="0"/>
            </a:endParaRPr>
          </a:p>
          <a:p>
            <a:r>
              <a:rPr lang="ja-JP" altLang="en-US">
                <a:latin typeface="Calibri" charset="0"/>
                <a:ea typeface="ＭＳ Ｐゴシック" charset="0"/>
              </a:rPr>
              <a:t>また、新規顧客の獲得よりも顧客との長期的で良好な関係づくりに関心が。</a:t>
            </a:r>
          </a:p>
          <a:p>
            <a:endParaRPr lang="ja-JP" altLang="en-US">
              <a:latin typeface="Calibri" charset="0"/>
              <a:ea typeface="ＭＳ Ｐゴシック" charset="0"/>
            </a:endParaRPr>
          </a:p>
        </p:txBody>
      </p:sp>
      <p:sp>
        <p:nvSpPr>
          <p:cNvPr id="4" name="スライド番号プレースホルダー 3"/>
          <p:cNvSpPr>
            <a:spLocks noGrp="1"/>
          </p:cNvSpPr>
          <p:nvPr>
            <p:ph type="sldNum" sz="quarter" idx="5"/>
          </p:nvPr>
        </p:nvSpPr>
        <p:spPr/>
        <p:txBody>
          <a:bodyPr/>
          <a:lstStyle/>
          <a:p>
            <a:pPr>
              <a:defRPr/>
            </a:pPr>
            <a:fld id="{9E5C8A8B-536A-9A4A-B378-9B7A6146EB8C}" type="slidenum">
              <a:rPr lang="ja-JP" altLang="en-US" smtClean="0"/>
              <a:pPr>
                <a:defRPr/>
              </a:pPr>
              <a:t>3</a:t>
            </a:fld>
            <a:endParaRPr lang="ja-JP"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スライド イメージ プレースホルダー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9458"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a:latin typeface="Calibri" charset="0"/>
                <a:ea typeface="ＭＳ Ｐゴシック" charset="0"/>
              </a:rPr>
              <a:t>参照</a:t>
            </a:r>
            <a:r>
              <a:rPr lang="en-US" altLang="ja-JP">
                <a:latin typeface="Calibri" charset="0"/>
                <a:ea typeface="ＭＳ Ｐゴシック" charset="0"/>
              </a:rPr>
              <a:t>→</a:t>
            </a:r>
            <a:r>
              <a:rPr lang="ja-JP" altLang="en-US">
                <a:latin typeface="Calibri" charset="0"/>
                <a:ea typeface="ＭＳ Ｐゴシック" charset="0"/>
              </a:rPr>
              <a:t>生活者へのパワーシフト（上）（ソーシャルメディアとビジネス）</a:t>
            </a:r>
            <a:r>
              <a:rPr lang="en-US" altLang="ja-JP">
                <a:latin typeface="Calibri" charset="0"/>
                <a:ea typeface="ＭＳ Ｐゴシック" charset="0"/>
              </a:rPr>
              <a:t>2011/08/23  </a:t>
            </a:r>
            <a:r>
              <a:rPr lang="ja-JP" altLang="en-US">
                <a:latin typeface="Calibri" charset="0"/>
                <a:ea typeface="ＭＳ Ｐゴシック" charset="0"/>
              </a:rPr>
              <a:t>日経産業新聞  </a:t>
            </a:r>
            <a:r>
              <a:rPr lang="en-US" altLang="ja-JP">
                <a:latin typeface="Calibri" charset="0"/>
                <a:ea typeface="ＭＳ Ｐゴシック" charset="0"/>
              </a:rPr>
              <a:t>18</a:t>
            </a:r>
            <a:r>
              <a:rPr lang="ja-JP" altLang="en-US">
                <a:latin typeface="Calibri" charset="0"/>
                <a:ea typeface="ＭＳ Ｐゴシック" charset="0"/>
              </a:rPr>
              <a:t>ページ</a:t>
            </a:r>
            <a:endParaRPr lang="en-US" altLang="ja-JP">
              <a:latin typeface="Calibri" charset="0"/>
              <a:ea typeface="ＭＳ Ｐゴシック" charset="0"/>
            </a:endParaRPr>
          </a:p>
          <a:p>
            <a:r>
              <a:rPr lang="ja-JP" altLang="en-US">
                <a:latin typeface="Calibri" charset="0"/>
                <a:ea typeface="ＭＳ Ｐゴシック" charset="0"/>
              </a:rPr>
              <a:t>情報過多やコモディティかが進んできており、企業は決定的な差別化をはかることが出来ず、ヒット商品を生み出すのが困難になってきている。</a:t>
            </a:r>
          </a:p>
          <a:p>
            <a:endParaRPr lang="en-US" altLang="ja-JP">
              <a:latin typeface="Calibri" charset="0"/>
              <a:ea typeface="ＭＳ Ｐゴシック" charset="0"/>
            </a:endParaRPr>
          </a:p>
          <a:p>
            <a:endParaRPr lang="en-US" altLang="ja-JP">
              <a:latin typeface="Calibri" charset="0"/>
              <a:ea typeface="ＭＳ Ｐゴシック" charset="0"/>
            </a:endParaRPr>
          </a:p>
          <a:p>
            <a:endParaRPr lang="ja-JP" altLang="en-US">
              <a:latin typeface="Calibri" charset="0"/>
              <a:ea typeface="ＭＳ Ｐゴシック" charset="0"/>
            </a:endParaRPr>
          </a:p>
        </p:txBody>
      </p:sp>
      <p:sp>
        <p:nvSpPr>
          <p:cNvPr id="4" name="スライド番号プレースホルダー 3"/>
          <p:cNvSpPr>
            <a:spLocks noGrp="1"/>
          </p:cNvSpPr>
          <p:nvPr>
            <p:ph type="sldNum" sz="quarter" idx="5"/>
          </p:nvPr>
        </p:nvSpPr>
        <p:spPr/>
        <p:txBody>
          <a:bodyPr/>
          <a:lstStyle/>
          <a:p>
            <a:pPr>
              <a:defRPr/>
            </a:pPr>
            <a:fld id="{A3CA67BE-6D39-F54F-9F54-85A99E05E968}" type="slidenum">
              <a:rPr lang="ja-JP" altLang="en-US" smtClean="0"/>
              <a:pPr>
                <a:defRPr/>
              </a:pPr>
              <a:t>4</a:t>
            </a:fld>
            <a:endParaRPr lang="ja-JP"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スライド イメージ プレースホルダー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2530"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dirty="0">
                <a:latin typeface="Calibri" charset="0"/>
                <a:ea typeface="ＭＳ Ｐゴシック" charset="0"/>
              </a:rPr>
              <a:t>企業は利益をぎりぎりまで削り、最終的には体力のある企業が生き残る、という形になってしま</a:t>
            </a:r>
            <a:r>
              <a:rPr lang="ja-JP" altLang="en-US" dirty="0">
                <a:latin typeface="Calibri" charset="0"/>
                <a:ea typeface="ＭＳ Ｐゴシック" charset="0"/>
              </a:rPr>
              <a:t>い、消費者の</a:t>
            </a:r>
            <a:endParaRPr lang="en-US" altLang="ja-JP" dirty="0">
              <a:latin typeface="Calibri" charset="0"/>
              <a:ea typeface="ＭＳ Ｐゴシック" charset="0"/>
            </a:endParaRPr>
          </a:p>
          <a:p>
            <a:r>
              <a:rPr lang="ja-JP" altLang="en-US" dirty="0">
                <a:latin typeface="Calibri" charset="0"/>
                <a:ea typeface="ＭＳ Ｐゴシック" charset="0"/>
              </a:rPr>
              <a:t>欲求をとらえ「売れるものを」作るようになっていった。つまり顧客志向である。</a:t>
            </a:r>
            <a:endParaRPr lang="en-US" altLang="ja-JP" dirty="0">
              <a:latin typeface="Calibri" charset="0"/>
              <a:ea typeface="ＭＳ Ｐゴシック" charset="0"/>
            </a:endParaRPr>
          </a:p>
          <a:p>
            <a:r>
              <a:rPr lang="ja-JP" altLang="en-US" dirty="0">
                <a:latin typeface="Calibri" charset="0"/>
                <a:ea typeface="ＭＳ Ｐゴシック" charset="0"/>
              </a:rPr>
              <a:t>こうした背景から従来のような一方向的な関わり方では限界になってくる。多様なライフスタイルを築こうと</a:t>
            </a:r>
            <a:endParaRPr lang="en-US" altLang="ja-JP" dirty="0">
              <a:latin typeface="Calibri" charset="0"/>
              <a:ea typeface="ＭＳ Ｐゴシック" charset="0"/>
            </a:endParaRPr>
          </a:p>
          <a:p>
            <a:r>
              <a:rPr lang="ja-JP" altLang="en-US" dirty="0">
                <a:latin typeface="Calibri" charset="0"/>
                <a:ea typeface="ＭＳ Ｐゴシック" charset="0"/>
              </a:rPr>
              <a:t>する消費者の消費の意味を知るために双方向なコミュニケーションの必要性が出てきている。</a:t>
            </a:r>
            <a:endParaRPr lang="en-US" altLang="ja-JP" dirty="0">
              <a:latin typeface="Calibri" charset="0"/>
              <a:ea typeface="ＭＳ Ｐゴシック" charset="0"/>
            </a:endParaRPr>
          </a:p>
          <a:p>
            <a:r>
              <a:rPr lang="ja-JP" altLang="en-US" dirty="0">
                <a:latin typeface="Calibri" charset="0"/>
                <a:ea typeface="ＭＳ Ｐゴシック" charset="0"/>
              </a:rPr>
              <a:t>また、新規顧客の獲得よりも顧客との長期的で良好な関係づくりに関心が</a:t>
            </a:r>
            <a:r>
              <a:rPr lang="ja-JP" altLang="en-US" dirty="0" smtClean="0">
                <a:latin typeface="Calibri" charset="0"/>
                <a:ea typeface="ＭＳ Ｐゴシック" charset="0"/>
              </a:rPr>
              <a:t>。</a:t>
            </a:r>
            <a:endParaRPr lang="en-US" altLang="ja-JP" dirty="0" smtClean="0">
              <a:latin typeface="Calibri" charset="0"/>
              <a:ea typeface="ＭＳ Ｐゴシック" charset="0"/>
            </a:endParaRPr>
          </a:p>
          <a:p>
            <a:endParaRPr lang="en-US" altLang="ja-JP" dirty="0" smtClean="0">
              <a:latin typeface="Calibri" charset="0"/>
              <a:ea typeface="ＭＳ Ｐゴシック" charset="0"/>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ja-JP" altLang="en-US" dirty="0" smtClean="0"/>
              <a:t>現在</a:t>
            </a:r>
            <a:r>
              <a:rPr kumimoji="1" lang="ja-JP" altLang="en-US" dirty="0" smtClean="0"/>
              <a:t>のマーケティング活動は既存顧客との関係づくりが鍵となる。</a:t>
            </a:r>
            <a:endParaRPr kumimoji="1" lang="en-US" altLang="ja-JP" dirty="0" smtClean="0"/>
          </a:p>
          <a:p>
            <a:pPr marL="0" marR="0" indent="0" algn="l" defTabSz="457200" rtl="0" eaLnBrk="1" fontAlgn="base" latinLnBrk="0" hangingPunct="1">
              <a:lnSpc>
                <a:spcPct val="100000"/>
              </a:lnSpc>
              <a:spcBef>
                <a:spcPct val="30000"/>
              </a:spcBef>
              <a:spcAft>
                <a:spcPct val="0"/>
              </a:spcAft>
              <a:buClrTx/>
              <a:buSzTx/>
              <a:buFontTx/>
              <a:buNone/>
              <a:tabLst/>
              <a:defRPr/>
            </a:pPr>
            <a:endParaRPr kumimoji="1" lang="en-US" altLang="ja-JP" dirty="0" smtClean="0"/>
          </a:p>
          <a:p>
            <a:pPr marL="0" marR="0" indent="0" algn="l" defTabSz="457200" rtl="0" eaLnBrk="1" fontAlgn="base" latinLnBrk="0" hangingPunct="1">
              <a:lnSpc>
                <a:spcPct val="100000"/>
              </a:lnSpc>
              <a:spcBef>
                <a:spcPct val="30000"/>
              </a:spcBef>
              <a:spcAft>
                <a:spcPct val="0"/>
              </a:spcAft>
              <a:buClrTx/>
              <a:buSzTx/>
              <a:buFontTx/>
              <a:buNone/>
              <a:tabLst/>
              <a:defRPr/>
            </a:pPr>
            <a:r>
              <a:rPr kumimoji="1" lang="ja-JP" altLang="en-US" dirty="0" smtClean="0"/>
              <a:t>しかし、グローバル化の波、メディア環境の発達により競争状態が激しくなり顧客の接するの情報が以前と比べ物にならないくらい大きくなったことで、顧客を誘致するよりも、現在保有している顧客との接点を強化し顧客にとって必要な財やサービスを提供し、消費者の離反を防ぐことが課題となっている。</a:t>
            </a:r>
          </a:p>
          <a:p>
            <a:pPr marL="0" marR="0" indent="0" algn="l" defTabSz="457200" rtl="0" eaLnBrk="1" fontAlgn="base" latinLnBrk="0" hangingPunct="1">
              <a:lnSpc>
                <a:spcPct val="100000"/>
              </a:lnSpc>
              <a:spcBef>
                <a:spcPct val="30000"/>
              </a:spcBef>
              <a:spcAft>
                <a:spcPct val="0"/>
              </a:spcAft>
              <a:buClrTx/>
              <a:buSzTx/>
              <a:buFontTx/>
              <a:buNone/>
              <a:tabLst/>
              <a:defRPr/>
            </a:pPr>
            <a:endParaRPr kumimoji="1" lang="ja-JP" altLang="en-US" dirty="0" smtClean="0"/>
          </a:p>
          <a:p>
            <a:endParaRPr lang="ja-JP" altLang="en-US" dirty="0">
              <a:latin typeface="Calibri" charset="0"/>
              <a:ea typeface="ＭＳ Ｐゴシック" charset="0"/>
            </a:endParaRPr>
          </a:p>
          <a:p>
            <a:endParaRPr lang="ja-JP" altLang="en-US" dirty="0">
              <a:latin typeface="Calibri" charset="0"/>
              <a:ea typeface="ＭＳ Ｐゴシック" charset="0"/>
            </a:endParaRPr>
          </a:p>
        </p:txBody>
      </p:sp>
      <p:sp>
        <p:nvSpPr>
          <p:cNvPr id="4" name="スライド番号プレースホルダー 3"/>
          <p:cNvSpPr>
            <a:spLocks noGrp="1"/>
          </p:cNvSpPr>
          <p:nvPr>
            <p:ph type="sldNum" sz="quarter" idx="5"/>
          </p:nvPr>
        </p:nvSpPr>
        <p:spPr/>
        <p:txBody>
          <a:bodyPr/>
          <a:lstStyle/>
          <a:p>
            <a:pPr>
              <a:defRPr/>
            </a:pPr>
            <a:fld id="{9E5C8A8B-536A-9A4A-B378-9B7A6146EB8C}" type="slidenum">
              <a:rPr lang="ja-JP" altLang="en-US" smtClean="0"/>
              <a:pPr>
                <a:defRPr/>
              </a:pPr>
              <a:t>5</a:t>
            </a:fld>
            <a:endParaRPr lang="ja-JP"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スライド イメージ プレースホルダー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7410"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ja-JP" altLang="en-US">
                <a:latin typeface="Calibri" charset="0"/>
                <a:ea typeface="ＭＳ Ｐゴシック" charset="0"/>
              </a:rPr>
              <a:t>項目</a:t>
            </a:r>
            <a:r>
              <a:rPr lang="en-US" altLang="ja-JP">
                <a:latin typeface="Calibri" charset="0"/>
                <a:ea typeface="ＭＳ Ｐゴシック" charset="0"/>
              </a:rPr>
              <a:t>→60pt</a:t>
            </a:r>
            <a:r>
              <a:rPr lang="ja-JP" altLang="en-US">
                <a:latin typeface="Calibri" charset="0"/>
                <a:ea typeface="ＭＳ Ｐゴシック" charset="0"/>
              </a:rPr>
              <a:t>　その他項目</a:t>
            </a:r>
            <a:r>
              <a:rPr lang="en-US" altLang="ja-JP">
                <a:latin typeface="Calibri" charset="0"/>
                <a:ea typeface="ＭＳ Ｐゴシック" charset="0"/>
              </a:rPr>
              <a:t>→40pt</a:t>
            </a:r>
            <a:endParaRPr lang="ja-JP" altLang="en-US">
              <a:latin typeface="Calibri" charset="0"/>
              <a:ea typeface="ＭＳ Ｐゴシック" charset="0"/>
            </a:endParaRPr>
          </a:p>
        </p:txBody>
      </p:sp>
      <p:sp>
        <p:nvSpPr>
          <p:cNvPr id="17411"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fontAlgn="base">
              <a:spcBef>
                <a:spcPct val="0"/>
              </a:spcBef>
              <a:spcAft>
                <a:spcPct val="0"/>
              </a:spcAft>
            </a:pPr>
            <a:fld id="{3EED1DC7-F51B-E745-8572-21243643ACB5}" type="slidenum">
              <a:rPr lang="ja-JP" altLang="en-US" sz="1200">
                <a:latin typeface="Calibri" charset="0"/>
              </a:rPr>
              <a:pPr fontAlgn="base">
                <a:spcBef>
                  <a:spcPct val="0"/>
                </a:spcBef>
                <a:spcAft>
                  <a:spcPct val="0"/>
                </a:spcAft>
              </a:pPr>
              <a:t>7</a:t>
            </a:fld>
            <a:endParaRPr lang="ja-JP" altLang="en-US" sz="1200">
              <a:latin typeface="Calibri"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スライド イメージ プレースホルダー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7346"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endParaRPr lang="ja-JP" altLang="en-US" dirty="0">
              <a:latin typeface="Calibri" charset="0"/>
              <a:ea typeface="ＭＳ Ｐゴシック" charset="0"/>
            </a:endParaRPr>
          </a:p>
        </p:txBody>
      </p:sp>
      <p:sp>
        <p:nvSpPr>
          <p:cNvPr id="4" name="スライド番号プレースホルダー 3"/>
          <p:cNvSpPr>
            <a:spLocks noGrp="1"/>
          </p:cNvSpPr>
          <p:nvPr>
            <p:ph type="sldNum" sz="quarter" idx="5"/>
          </p:nvPr>
        </p:nvSpPr>
        <p:spPr/>
        <p:txBody>
          <a:bodyPr/>
          <a:lstStyle/>
          <a:p>
            <a:pPr>
              <a:defRPr/>
            </a:pPr>
            <a:fld id="{A6ED5213-2356-4B4B-A120-1EB873BFB491}" type="slidenum">
              <a:rPr lang="ja-JP" altLang="en-US" smtClean="0"/>
              <a:pPr>
                <a:defRPr/>
              </a:pPr>
              <a:t>8</a:t>
            </a:fld>
            <a:endParaRPr lang="ja-JP"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スライド イメージ プレースホルダー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8370"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algn="ctr"/>
            <a:r>
              <a:rPr kumimoji="1" lang="ja-JP" altLang="en-US" sz="1200" dirty="0" smtClean="0"/>
              <a:t>ソーシャルメディア上に企業コミュニティを持ち活用することで</a:t>
            </a:r>
            <a:endParaRPr kumimoji="1" lang="en-US" altLang="ja-JP" sz="1200" dirty="0" smtClean="0"/>
          </a:p>
          <a:p>
            <a:pPr algn="ctr"/>
            <a:r>
              <a:rPr kumimoji="1" lang="ja-JP" altLang="en-US" sz="1600" dirty="0" smtClean="0">
                <a:solidFill>
                  <a:srgbClr val="FF0000"/>
                </a:solidFill>
              </a:rPr>
              <a:t>企業</a:t>
            </a:r>
            <a:r>
              <a:rPr kumimoji="1" lang="ja-JP" altLang="en-US" sz="1200" dirty="0" smtClean="0"/>
              <a:t>と</a:t>
            </a:r>
            <a:r>
              <a:rPr kumimoji="1" lang="ja-JP" altLang="en-US" sz="1600" dirty="0" smtClean="0">
                <a:solidFill>
                  <a:srgbClr val="0000FF"/>
                </a:solidFill>
              </a:rPr>
              <a:t>消費者</a:t>
            </a:r>
            <a:r>
              <a:rPr kumimoji="1" lang="ja-JP" altLang="en-US" sz="1200" dirty="0" smtClean="0"/>
              <a:t>の距離を縮め関係性構築ができるのではないか</a:t>
            </a:r>
          </a:p>
          <a:p>
            <a:endParaRPr lang="ja-JP" altLang="en-US" dirty="0">
              <a:latin typeface="Calibri" charset="0"/>
              <a:ea typeface="ＭＳ Ｐゴシック" charset="0"/>
            </a:endParaRPr>
          </a:p>
        </p:txBody>
      </p:sp>
      <p:sp>
        <p:nvSpPr>
          <p:cNvPr id="4" name="スライド番号プレースホルダー 3"/>
          <p:cNvSpPr>
            <a:spLocks noGrp="1"/>
          </p:cNvSpPr>
          <p:nvPr>
            <p:ph type="sldNum" sz="quarter" idx="5"/>
          </p:nvPr>
        </p:nvSpPr>
        <p:spPr/>
        <p:txBody>
          <a:bodyPr/>
          <a:lstStyle/>
          <a:p>
            <a:pPr>
              <a:defRPr/>
            </a:pPr>
            <a:fld id="{8A361519-CEA4-554C-9789-AD4FA399FD6A}" type="slidenum">
              <a:rPr lang="ja-JP" altLang="en-US" smtClean="0"/>
              <a:pPr>
                <a:defRPr/>
              </a:pPr>
              <a:t>9</a:t>
            </a:fld>
            <a:endParaRPr lang="ja-JP"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スライド イメージ プレースホルダー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4274"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endParaRPr lang="ja-JP" altLang="en-US">
              <a:latin typeface="Calibri" charset="0"/>
              <a:ea typeface="ＭＳ Ｐゴシック" charset="0"/>
            </a:endParaRPr>
          </a:p>
        </p:txBody>
      </p:sp>
      <p:sp>
        <p:nvSpPr>
          <p:cNvPr id="4" name="スライド番号プレースホルダー 3"/>
          <p:cNvSpPr>
            <a:spLocks noGrp="1"/>
          </p:cNvSpPr>
          <p:nvPr>
            <p:ph type="sldNum" sz="quarter" idx="5"/>
          </p:nvPr>
        </p:nvSpPr>
        <p:spPr/>
        <p:txBody>
          <a:bodyPr/>
          <a:lstStyle/>
          <a:p>
            <a:pPr>
              <a:defRPr/>
            </a:pPr>
            <a:fld id="{1B4AF204-05BD-B94F-AFDB-8A7F9B157082}" type="slidenum">
              <a:rPr lang="ja-JP" altLang="en-US" smtClean="0"/>
              <a:pPr>
                <a:defRPr/>
              </a:pPr>
              <a:t>10</a:t>
            </a:fld>
            <a:endParaRPr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cxnSp>
        <p:nvCxnSpPr>
          <p:cNvPr id="4" name="Straight Connector 7"/>
          <p:cNvCxnSpPr/>
          <p:nvPr/>
        </p:nvCxnSpPr>
        <p:spPr>
          <a:xfrm>
            <a:off x="685800" y="339883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en-US" dirty="0"/>
          </a:p>
        </p:txBody>
      </p:sp>
      <p:sp>
        <p:nvSpPr>
          <p:cNvPr id="5" name="Date Placeholder 3"/>
          <p:cNvSpPr>
            <a:spLocks noGrp="1"/>
          </p:cNvSpPr>
          <p:nvPr>
            <p:ph type="dt" sz="half" idx="10"/>
          </p:nvPr>
        </p:nvSpPr>
        <p:spPr/>
        <p:txBody>
          <a:bodyPr/>
          <a:lstStyle>
            <a:lvl1pPr>
              <a:defRPr/>
            </a:lvl1pPr>
          </a:lstStyle>
          <a:p>
            <a:pPr>
              <a:defRPr/>
            </a:pPr>
            <a:fld id="{0FFD627A-9AA3-1D45-B114-D524D0C2A651}" type="datetime1">
              <a:rPr lang="ja-JP" altLang="en-US" smtClean="0"/>
              <a:t>11/12/18</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kumimoji="0"/>
            </a:lvl1pPr>
          </a:lstStyle>
          <a:p>
            <a:pPr>
              <a:defRPr/>
            </a:pPr>
            <a:fld id="{3A11E8D0-1697-EB4C-8928-A17306B251E7}" type="slidenum">
              <a:rPr lang="en-US"/>
              <a:pPr>
                <a:defRPr/>
              </a:pPr>
              <a:t>‹#›</a:t>
            </a:fld>
            <a:endParaRPr lang="en-US"/>
          </a:p>
        </p:txBody>
      </p:sp>
    </p:spTree>
    <p:extLst>
      <p:ext uri="{BB962C8B-B14F-4D97-AF65-F5344CB8AC3E}">
        <p14:creationId xmlns:p14="http://schemas.microsoft.com/office/powerpoint/2010/main" val="363669416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Date Placeholder 3"/>
          <p:cNvSpPr>
            <a:spLocks noGrp="1"/>
          </p:cNvSpPr>
          <p:nvPr>
            <p:ph type="dt" sz="half" idx="10"/>
          </p:nvPr>
        </p:nvSpPr>
        <p:spPr/>
        <p:txBody>
          <a:bodyPr/>
          <a:lstStyle>
            <a:lvl1pPr>
              <a:defRPr/>
            </a:lvl1pPr>
          </a:lstStyle>
          <a:p>
            <a:pPr>
              <a:defRPr/>
            </a:pPr>
            <a:fld id="{94D4D6FD-495B-7342-8A36-B5976B61FC78}" type="datetime1">
              <a:rPr lang="ja-JP" altLang="en-US" smtClean="0"/>
              <a:t>11/12/18</a:t>
            </a:fld>
            <a:endParaRPr lang="ja-JP" altLang="en-US"/>
          </a:p>
        </p:txBody>
      </p:sp>
      <p:sp>
        <p:nvSpPr>
          <p:cNvPr id="5" name="Footer Placeholder 4"/>
          <p:cNvSpPr>
            <a:spLocks noGrp="1"/>
          </p:cNvSpPr>
          <p:nvPr>
            <p:ph type="ftr" sz="quarter" idx="11"/>
          </p:nvPr>
        </p:nvSpPr>
        <p:spPr/>
        <p:txBody>
          <a:bodyPr/>
          <a:lstStyle>
            <a:lvl1pPr>
              <a:defRPr/>
            </a:lvl1pPr>
          </a:lstStyle>
          <a:p>
            <a:pPr>
              <a:defRPr/>
            </a:pPr>
            <a:endParaRPr lang="ja-JP" altLang="en-US"/>
          </a:p>
        </p:txBody>
      </p:sp>
      <p:sp>
        <p:nvSpPr>
          <p:cNvPr id="6" name="Slide Number Placeholder 5"/>
          <p:cNvSpPr>
            <a:spLocks noGrp="1"/>
          </p:cNvSpPr>
          <p:nvPr>
            <p:ph type="sldNum" sz="quarter" idx="12"/>
          </p:nvPr>
        </p:nvSpPr>
        <p:spPr/>
        <p:txBody>
          <a:bodyPr/>
          <a:lstStyle>
            <a:lvl1pPr>
              <a:defRPr/>
            </a:lvl1pPr>
          </a:lstStyle>
          <a:p>
            <a:pPr>
              <a:defRPr/>
            </a:pPr>
            <a:fld id="{6D673C65-6002-F041-97AE-CA5E85B5DEEE}" type="slidenum">
              <a:rPr lang="ja-JP" altLang="en-US"/>
              <a:pPr>
                <a:defRPr/>
              </a:pPr>
              <a:t>‹#›</a:t>
            </a:fld>
            <a:endParaRPr lang="ja-JP" altLang="en-US"/>
          </a:p>
        </p:txBody>
      </p:sp>
    </p:spTree>
    <p:extLst>
      <p:ext uri="{BB962C8B-B14F-4D97-AF65-F5344CB8AC3E}">
        <p14:creationId xmlns:p14="http://schemas.microsoft.com/office/powerpoint/2010/main" val="417608563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lvl1pPr>
              <a:defRPr/>
            </a:lvl1pPr>
          </a:lstStyle>
          <a:p>
            <a:pPr>
              <a:defRPr/>
            </a:pPr>
            <a:fld id="{B4E83F64-DA70-CE48-BE3E-F7876E1DEA86}" type="datetime1">
              <a:rPr lang="ja-JP" altLang="en-US" smtClean="0"/>
              <a:t>11/12/18</a:t>
            </a:fld>
            <a:endParaRPr lang="ja-JP" altLang="en-US"/>
          </a:p>
        </p:txBody>
      </p:sp>
      <p:sp>
        <p:nvSpPr>
          <p:cNvPr id="5" name="Footer Placeholder 4"/>
          <p:cNvSpPr>
            <a:spLocks noGrp="1"/>
          </p:cNvSpPr>
          <p:nvPr>
            <p:ph type="ftr" sz="quarter" idx="11"/>
          </p:nvPr>
        </p:nvSpPr>
        <p:spPr/>
        <p:txBody>
          <a:bodyPr/>
          <a:lstStyle>
            <a:lvl1pPr>
              <a:defRPr/>
            </a:lvl1pPr>
          </a:lstStyle>
          <a:p>
            <a:pPr>
              <a:defRPr/>
            </a:pPr>
            <a:endParaRPr lang="ja-JP" altLang="en-US"/>
          </a:p>
        </p:txBody>
      </p:sp>
      <p:sp>
        <p:nvSpPr>
          <p:cNvPr id="6" name="Slide Number Placeholder 5"/>
          <p:cNvSpPr>
            <a:spLocks noGrp="1"/>
          </p:cNvSpPr>
          <p:nvPr>
            <p:ph type="sldNum" sz="quarter" idx="12"/>
          </p:nvPr>
        </p:nvSpPr>
        <p:spPr/>
        <p:txBody>
          <a:bodyPr/>
          <a:lstStyle>
            <a:lvl1pPr>
              <a:defRPr/>
            </a:lvl1pPr>
          </a:lstStyle>
          <a:p>
            <a:pPr>
              <a:defRPr/>
            </a:pPr>
            <a:fld id="{71F6B218-C067-5C42-98F9-D2F76C8D7151}" type="slidenum">
              <a:rPr lang="ja-JP" altLang="en-US"/>
              <a:pPr>
                <a:defRPr/>
              </a:pPr>
              <a:t>‹#›</a:t>
            </a:fld>
            <a:endParaRPr lang="ja-JP" altLang="en-US"/>
          </a:p>
        </p:txBody>
      </p:sp>
    </p:spTree>
    <p:extLst>
      <p:ext uri="{BB962C8B-B14F-4D97-AF65-F5344CB8AC3E}">
        <p14:creationId xmlns:p14="http://schemas.microsoft.com/office/powerpoint/2010/main" val="199060639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Date Placeholder 3"/>
          <p:cNvSpPr>
            <a:spLocks noGrp="1"/>
          </p:cNvSpPr>
          <p:nvPr>
            <p:ph type="dt" sz="half" idx="10"/>
          </p:nvPr>
        </p:nvSpPr>
        <p:spPr/>
        <p:txBody>
          <a:bodyPr/>
          <a:lstStyle>
            <a:lvl1pPr>
              <a:defRPr/>
            </a:lvl1pPr>
          </a:lstStyle>
          <a:p>
            <a:pPr>
              <a:defRPr/>
            </a:pPr>
            <a:fld id="{9833A285-0679-3F45-9F15-99E6E0FEFBCC}" type="datetime1">
              <a:rPr lang="ja-JP" altLang="en-US" smtClean="0"/>
              <a:t>11/12/18</a:t>
            </a:fld>
            <a:endParaRPr lang="ja-JP" altLang="en-US"/>
          </a:p>
        </p:txBody>
      </p:sp>
      <p:sp>
        <p:nvSpPr>
          <p:cNvPr id="5" name="Footer Placeholder 4"/>
          <p:cNvSpPr>
            <a:spLocks noGrp="1"/>
          </p:cNvSpPr>
          <p:nvPr>
            <p:ph type="ftr" sz="quarter" idx="11"/>
          </p:nvPr>
        </p:nvSpPr>
        <p:spPr/>
        <p:txBody>
          <a:bodyPr/>
          <a:lstStyle>
            <a:lvl1pPr>
              <a:defRPr/>
            </a:lvl1pPr>
          </a:lstStyle>
          <a:p>
            <a:pPr>
              <a:defRPr/>
            </a:pPr>
            <a:endParaRPr lang="ja-JP" altLang="en-US"/>
          </a:p>
        </p:txBody>
      </p:sp>
      <p:sp>
        <p:nvSpPr>
          <p:cNvPr id="6" name="Slide Number Placeholder 5"/>
          <p:cNvSpPr>
            <a:spLocks noGrp="1"/>
          </p:cNvSpPr>
          <p:nvPr>
            <p:ph type="sldNum" sz="quarter" idx="12"/>
          </p:nvPr>
        </p:nvSpPr>
        <p:spPr/>
        <p:txBody>
          <a:bodyPr/>
          <a:lstStyle>
            <a:lvl1pPr>
              <a:defRPr/>
            </a:lvl1pPr>
          </a:lstStyle>
          <a:p>
            <a:pPr>
              <a:defRPr/>
            </a:pPr>
            <a:fld id="{9AD5AEF8-FAA5-FD42-943B-E5DD6CE58021}" type="slidenum">
              <a:rPr lang="ja-JP" altLang="en-US"/>
              <a:pPr>
                <a:defRPr/>
              </a:pPr>
              <a:t>‹#›</a:t>
            </a:fld>
            <a:endParaRPr lang="ja-JP" altLang="en-US"/>
          </a:p>
        </p:txBody>
      </p:sp>
    </p:spTree>
    <p:extLst>
      <p:ext uri="{BB962C8B-B14F-4D97-AF65-F5344CB8AC3E}">
        <p14:creationId xmlns:p14="http://schemas.microsoft.com/office/powerpoint/2010/main" val="422983100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bg>
      <p:bgRef idx="1001">
        <a:schemeClr val="bg2"/>
      </p:bgRef>
    </p:bg>
    <p:spTree>
      <p:nvGrpSpPr>
        <p:cNvPr id="1" name=""/>
        <p:cNvGrpSpPr/>
        <p:nvPr/>
      </p:nvGrpSpPr>
      <p:grpSpPr>
        <a:xfrm>
          <a:off x="0" y="0"/>
          <a:ext cx="0" cy="0"/>
          <a:chOff x="0" y="0"/>
          <a:chExt cx="0" cy="0"/>
        </a:xfrm>
      </p:grpSpPr>
      <p:cxnSp>
        <p:nvCxnSpPr>
          <p:cNvPr id="4" name="Straight Connector 6"/>
          <p:cNvCxnSpPr/>
          <p:nvPr/>
        </p:nvCxnSpPr>
        <p:spPr>
          <a:xfrm>
            <a:off x="731838" y="459898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22313" y="2362200"/>
            <a:ext cx="7772400" cy="2200275"/>
          </a:xfrm>
        </p:spPr>
        <p:txBody>
          <a:bodyPr anchor="b"/>
          <a:lstStyle>
            <a:lvl1pPr algn="l">
              <a:defRPr sz="4800" b="0" cap="all"/>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722313" y="4626864"/>
            <a:ext cx="7772400" cy="1500187"/>
          </a:xfrm>
        </p:spPr>
        <p:txBody>
          <a:bodyPr>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5" name="Date Placeholder 3"/>
          <p:cNvSpPr>
            <a:spLocks noGrp="1"/>
          </p:cNvSpPr>
          <p:nvPr>
            <p:ph type="dt" sz="half" idx="10"/>
          </p:nvPr>
        </p:nvSpPr>
        <p:spPr/>
        <p:txBody>
          <a:bodyPr/>
          <a:lstStyle>
            <a:lvl1pPr>
              <a:defRPr/>
            </a:lvl1pPr>
          </a:lstStyle>
          <a:p>
            <a:pPr>
              <a:defRPr/>
            </a:pPr>
            <a:fld id="{201AF524-FFA1-DE4A-9F83-E2EE1CF831E2}" type="datetime1">
              <a:rPr lang="ja-JP" altLang="en-US" smtClean="0"/>
              <a:t>11/12/18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A0B84A6-1CA5-4346-B445-8DC23EA5B05A}" type="slidenum">
              <a:rPr lang="en-US"/>
              <a:pPr>
                <a:defRPr/>
              </a:pPr>
              <a:t>‹#›</a:t>
            </a:fld>
            <a:endParaRPr lang="en-US" dirty="0"/>
          </a:p>
        </p:txBody>
      </p:sp>
    </p:spTree>
    <p:extLst>
      <p:ext uri="{BB962C8B-B14F-4D97-AF65-F5344CB8AC3E}">
        <p14:creationId xmlns:p14="http://schemas.microsoft.com/office/powerpoint/2010/main" val="42789703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3"/>
          <p:cNvSpPr>
            <a:spLocks noGrp="1"/>
          </p:cNvSpPr>
          <p:nvPr>
            <p:ph type="dt" sz="half" idx="10"/>
          </p:nvPr>
        </p:nvSpPr>
        <p:spPr/>
        <p:txBody>
          <a:bodyPr/>
          <a:lstStyle>
            <a:lvl1pPr>
              <a:defRPr/>
            </a:lvl1pPr>
          </a:lstStyle>
          <a:p>
            <a:pPr>
              <a:defRPr/>
            </a:pPr>
            <a:fld id="{9927E5D0-C893-0046-80E4-D4995B0C5227}" type="datetime1">
              <a:rPr lang="ja-JP" altLang="en-US" smtClean="0"/>
              <a:t>11/12/18</a:t>
            </a:fld>
            <a:endParaRPr lang="ja-JP" altLang="en-US"/>
          </a:p>
        </p:txBody>
      </p:sp>
      <p:sp>
        <p:nvSpPr>
          <p:cNvPr id="6" name="Footer Placeholder 4"/>
          <p:cNvSpPr>
            <a:spLocks noGrp="1"/>
          </p:cNvSpPr>
          <p:nvPr>
            <p:ph type="ftr" sz="quarter" idx="11"/>
          </p:nvPr>
        </p:nvSpPr>
        <p:spPr/>
        <p:txBody>
          <a:bodyPr/>
          <a:lstStyle>
            <a:lvl1pPr>
              <a:defRPr/>
            </a:lvl1pPr>
          </a:lstStyle>
          <a:p>
            <a:pPr>
              <a:defRPr/>
            </a:pPr>
            <a:endParaRPr lang="ja-JP" altLang="en-US"/>
          </a:p>
        </p:txBody>
      </p:sp>
      <p:sp>
        <p:nvSpPr>
          <p:cNvPr id="7" name="Slide Number Placeholder 5"/>
          <p:cNvSpPr>
            <a:spLocks noGrp="1"/>
          </p:cNvSpPr>
          <p:nvPr>
            <p:ph type="sldNum" sz="quarter" idx="12"/>
          </p:nvPr>
        </p:nvSpPr>
        <p:spPr/>
        <p:txBody>
          <a:bodyPr/>
          <a:lstStyle>
            <a:lvl1pPr>
              <a:defRPr/>
            </a:lvl1pPr>
          </a:lstStyle>
          <a:p>
            <a:pPr>
              <a:defRPr/>
            </a:pPr>
            <a:fld id="{9D0B92F8-4472-5949-BAE0-042E3BF53290}" type="slidenum">
              <a:rPr lang="ja-JP" altLang="en-US"/>
              <a:pPr>
                <a:defRPr/>
              </a:pPr>
              <a:t>‹#›</a:t>
            </a:fld>
            <a:endParaRPr lang="ja-JP" altLang="en-US"/>
          </a:p>
        </p:txBody>
      </p:sp>
    </p:spTree>
    <p:extLst>
      <p:ext uri="{BB962C8B-B14F-4D97-AF65-F5344CB8AC3E}">
        <p14:creationId xmlns:p14="http://schemas.microsoft.com/office/powerpoint/2010/main" val="135112669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cxnSp>
        <p:nvCxnSpPr>
          <p:cNvPr id="7" name="Straight Connector 10"/>
          <p:cNvCxnSpPr/>
          <p:nvPr/>
        </p:nvCxnSpPr>
        <p:spPr>
          <a:xfrm rot="5400000">
            <a:off x="2218531" y="4045744"/>
            <a:ext cx="470852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8" name="Date Placeholder 6"/>
          <p:cNvSpPr>
            <a:spLocks noGrp="1"/>
          </p:cNvSpPr>
          <p:nvPr>
            <p:ph type="dt" sz="half" idx="10"/>
          </p:nvPr>
        </p:nvSpPr>
        <p:spPr/>
        <p:txBody>
          <a:bodyPr/>
          <a:lstStyle>
            <a:lvl1pPr>
              <a:defRPr/>
            </a:lvl1pPr>
          </a:lstStyle>
          <a:p>
            <a:pPr>
              <a:defRPr/>
            </a:pPr>
            <a:fld id="{112966A0-5980-8D41-88B0-8BB71D2661FB}" type="datetime1">
              <a:rPr lang="ja-JP" altLang="en-US" smtClean="0"/>
              <a:t>11/12/18</a:t>
            </a:fld>
            <a:endParaRPr lang="ja-JP" altLang="en-US"/>
          </a:p>
        </p:txBody>
      </p:sp>
      <p:sp>
        <p:nvSpPr>
          <p:cNvPr id="9" name="Footer Placeholder 7"/>
          <p:cNvSpPr>
            <a:spLocks noGrp="1"/>
          </p:cNvSpPr>
          <p:nvPr>
            <p:ph type="ftr" sz="quarter" idx="11"/>
          </p:nvPr>
        </p:nvSpPr>
        <p:spPr/>
        <p:txBody>
          <a:bodyPr/>
          <a:lstStyle>
            <a:lvl1pPr>
              <a:defRPr/>
            </a:lvl1pPr>
          </a:lstStyle>
          <a:p>
            <a:pPr>
              <a:defRPr/>
            </a:pPr>
            <a:endParaRPr lang="ja-JP" altLang="en-US"/>
          </a:p>
        </p:txBody>
      </p:sp>
      <p:sp>
        <p:nvSpPr>
          <p:cNvPr id="10" name="Slide Number Placeholder 8"/>
          <p:cNvSpPr>
            <a:spLocks noGrp="1"/>
          </p:cNvSpPr>
          <p:nvPr>
            <p:ph type="sldNum" sz="quarter" idx="12"/>
          </p:nvPr>
        </p:nvSpPr>
        <p:spPr/>
        <p:txBody>
          <a:bodyPr/>
          <a:lstStyle>
            <a:lvl1pPr>
              <a:defRPr/>
            </a:lvl1pPr>
          </a:lstStyle>
          <a:p>
            <a:pPr>
              <a:defRPr/>
            </a:pPr>
            <a:fld id="{3627215D-ADF7-E24F-9D25-BDB407E4632E}" type="slidenum">
              <a:rPr lang="ja-JP" altLang="en-US"/>
              <a:pPr>
                <a:defRPr/>
              </a:pPr>
              <a:t>‹#›</a:t>
            </a:fld>
            <a:endParaRPr lang="ja-JP" altLang="en-US"/>
          </a:p>
        </p:txBody>
      </p:sp>
    </p:spTree>
    <p:extLst>
      <p:ext uri="{BB962C8B-B14F-4D97-AF65-F5344CB8AC3E}">
        <p14:creationId xmlns:p14="http://schemas.microsoft.com/office/powerpoint/2010/main" val="118299361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Date Placeholder 3"/>
          <p:cNvSpPr>
            <a:spLocks noGrp="1"/>
          </p:cNvSpPr>
          <p:nvPr>
            <p:ph type="dt" sz="half" idx="10"/>
          </p:nvPr>
        </p:nvSpPr>
        <p:spPr/>
        <p:txBody>
          <a:bodyPr/>
          <a:lstStyle>
            <a:lvl1pPr>
              <a:defRPr/>
            </a:lvl1pPr>
          </a:lstStyle>
          <a:p>
            <a:pPr>
              <a:defRPr/>
            </a:pPr>
            <a:fld id="{465AE020-E1FA-CD45-ACC8-6D4E177FA5F6}" type="datetime1">
              <a:rPr lang="ja-JP" altLang="en-US" smtClean="0"/>
              <a:t>11/12/18</a:t>
            </a:fld>
            <a:endParaRPr lang="ja-JP" altLang="en-US"/>
          </a:p>
        </p:txBody>
      </p:sp>
      <p:sp>
        <p:nvSpPr>
          <p:cNvPr id="4" name="Footer Placeholder 4"/>
          <p:cNvSpPr>
            <a:spLocks noGrp="1"/>
          </p:cNvSpPr>
          <p:nvPr>
            <p:ph type="ftr" sz="quarter" idx="11"/>
          </p:nvPr>
        </p:nvSpPr>
        <p:spPr/>
        <p:txBody>
          <a:bodyPr/>
          <a:lstStyle>
            <a:lvl1pPr>
              <a:defRPr/>
            </a:lvl1pPr>
          </a:lstStyle>
          <a:p>
            <a:pPr>
              <a:defRPr/>
            </a:pPr>
            <a:endParaRPr lang="ja-JP" altLang="en-US"/>
          </a:p>
        </p:txBody>
      </p:sp>
      <p:sp>
        <p:nvSpPr>
          <p:cNvPr id="5" name="Slide Number Placeholder 5"/>
          <p:cNvSpPr>
            <a:spLocks noGrp="1"/>
          </p:cNvSpPr>
          <p:nvPr>
            <p:ph type="sldNum" sz="quarter" idx="12"/>
          </p:nvPr>
        </p:nvSpPr>
        <p:spPr/>
        <p:txBody>
          <a:bodyPr/>
          <a:lstStyle>
            <a:lvl1pPr>
              <a:defRPr sz="2800"/>
            </a:lvl1pPr>
          </a:lstStyle>
          <a:p>
            <a:pPr>
              <a:defRPr/>
            </a:pPr>
            <a:fld id="{8A3F030A-1147-4A4E-B30E-8858902F5A50}" type="slidenum">
              <a:rPr lang="ja-JP" altLang="en-US" smtClean="0"/>
              <a:pPr>
                <a:defRPr/>
              </a:pPr>
              <a:t>‹#›</a:t>
            </a:fld>
            <a:endParaRPr lang="ja-JP" altLang="en-US" dirty="0"/>
          </a:p>
        </p:txBody>
      </p:sp>
    </p:spTree>
    <p:extLst>
      <p:ext uri="{BB962C8B-B14F-4D97-AF65-F5344CB8AC3E}">
        <p14:creationId xmlns:p14="http://schemas.microsoft.com/office/powerpoint/2010/main" val="37108104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6045FE7-9942-5946-9211-F382F383D76F}" type="datetime1">
              <a:rPr lang="ja-JP" altLang="en-US" smtClean="0"/>
              <a:t>11/12/18</a:t>
            </a:fld>
            <a:endParaRPr lang="ja-JP" altLang="en-US"/>
          </a:p>
        </p:txBody>
      </p:sp>
      <p:sp>
        <p:nvSpPr>
          <p:cNvPr id="3" name="Footer Placeholder 4"/>
          <p:cNvSpPr>
            <a:spLocks noGrp="1"/>
          </p:cNvSpPr>
          <p:nvPr>
            <p:ph type="ftr" sz="quarter" idx="11"/>
          </p:nvPr>
        </p:nvSpPr>
        <p:spPr/>
        <p:txBody>
          <a:bodyPr/>
          <a:lstStyle>
            <a:lvl1pPr>
              <a:defRPr/>
            </a:lvl1pPr>
          </a:lstStyle>
          <a:p>
            <a:pPr>
              <a:defRPr/>
            </a:pPr>
            <a:endParaRPr lang="ja-JP" altLang="en-US"/>
          </a:p>
        </p:txBody>
      </p:sp>
      <p:sp>
        <p:nvSpPr>
          <p:cNvPr id="4" name="Slide Number Placeholder 5"/>
          <p:cNvSpPr>
            <a:spLocks noGrp="1"/>
          </p:cNvSpPr>
          <p:nvPr>
            <p:ph type="sldNum" sz="quarter" idx="12"/>
          </p:nvPr>
        </p:nvSpPr>
        <p:spPr/>
        <p:txBody>
          <a:bodyPr/>
          <a:lstStyle>
            <a:lvl1pPr>
              <a:defRPr/>
            </a:lvl1pPr>
          </a:lstStyle>
          <a:p>
            <a:pPr>
              <a:defRPr/>
            </a:pPr>
            <a:fld id="{5A1E0EB6-E441-404D-A568-B745D15E2C8E}" type="slidenum">
              <a:rPr lang="ja-JP" altLang="en-US"/>
              <a:pPr>
                <a:defRPr/>
              </a:pPr>
              <a:t>‹#›</a:t>
            </a:fld>
            <a:endParaRPr lang="ja-JP" altLang="en-US"/>
          </a:p>
        </p:txBody>
      </p:sp>
    </p:spTree>
    <p:extLst>
      <p:ext uri="{BB962C8B-B14F-4D97-AF65-F5344CB8AC3E}">
        <p14:creationId xmlns:p14="http://schemas.microsoft.com/office/powerpoint/2010/main" val="175628093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cxnSp>
        <p:nvCxnSpPr>
          <p:cNvPr id="5" name="Straight Connector 8"/>
          <p:cNvCxnSpPr/>
          <p:nvPr/>
        </p:nvCxnSpPr>
        <p:spPr>
          <a:xfrm rot="5400000">
            <a:off x="-13494" y="3580607"/>
            <a:ext cx="557847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6" name="Date Placeholder 4"/>
          <p:cNvSpPr>
            <a:spLocks noGrp="1"/>
          </p:cNvSpPr>
          <p:nvPr>
            <p:ph type="dt" sz="half" idx="10"/>
          </p:nvPr>
        </p:nvSpPr>
        <p:spPr/>
        <p:txBody>
          <a:bodyPr/>
          <a:lstStyle>
            <a:lvl1pPr>
              <a:defRPr/>
            </a:lvl1pPr>
          </a:lstStyle>
          <a:p>
            <a:pPr>
              <a:defRPr/>
            </a:pPr>
            <a:fld id="{BA95FA6C-B276-6841-8B65-69B2CCD4956D}" type="datetime1">
              <a:rPr lang="ja-JP" altLang="en-US" smtClean="0"/>
              <a:t>11/12/18</a:t>
            </a:fld>
            <a:endParaRPr lang="ja-JP" altLang="en-US"/>
          </a:p>
        </p:txBody>
      </p:sp>
      <p:sp>
        <p:nvSpPr>
          <p:cNvPr id="7" name="Footer Placeholder 5"/>
          <p:cNvSpPr>
            <a:spLocks noGrp="1"/>
          </p:cNvSpPr>
          <p:nvPr>
            <p:ph type="ftr" sz="quarter" idx="11"/>
          </p:nvPr>
        </p:nvSpPr>
        <p:spPr/>
        <p:txBody>
          <a:bodyPr/>
          <a:lstStyle>
            <a:lvl1pPr>
              <a:defRPr/>
            </a:lvl1pPr>
          </a:lstStyle>
          <a:p>
            <a:pPr>
              <a:defRPr/>
            </a:pPr>
            <a:endParaRPr lang="ja-JP" altLang="en-US"/>
          </a:p>
        </p:txBody>
      </p:sp>
      <p:sp>
        <p:nvSpPr>
          <p:cNvPr id="8" name="Slide Number Placeholder 6"/>
          <p:cNvSpPr>
            <a:spLocks noGrp="1"/>
          </p:cNvSpPr>
          <p:nvPr>
            <p:ph type="sldNum" sz="quarter" idx="12"/>
          </p:nvPr>
        </p:nvSpPr>
        <p:spPr/>
        <p:txBody>
          <a:bodyPr/>
          <a:lstStyle>
            <a:lvl1pPr>
              <a:defRPr/>
            </a:lvl1pPr>
          </a:lstStyle>
          <a:p>
            <a:pPr>
              <a:defRPr/>
            </a:pPr>
            <a:fld id="{01FE6F7B-2DF7-8D4F-8FF2-4B1944AC01F6}" type="slidenum">
              <a:rPr lang="en-US"/>
              <a:pPr>
                <a:defRPr/>
              </a:pPr>
              <a:t>‹#›</a:t>
            </a:fld>
            <a:endParaRPr lang="en-US" dirty="0"/>
          </a:p>
        </p:txBody>
      </p:sp>
    </p:spTree>
    <p:extLst>
      <p:ext uri="{BB962C8B-B14F-4D97-AF65-F5344CB8AC3E}">
        <p14:creationId xmlns:p14="http://schemas.microsoft.com/office/powerpoint/2010/main" val="39762768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lstStyle>
            <a:lvl1pPr algn="l">
              <a:defRPr sz="2400" b="0"/>
            </a:lvl1pPr>
          </a:lstStyle>
          <a:p>
            <a:r>
              <a:rPr lang="ja-JP" altLang="en-US" smtClean="0"/>
              <a:t>マスター タイトルの書式設定</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smtClean="0"/>
              <a:t>プレースホルダーまでドラッグするかアイコンをクリックして図を追加</a:t>
            </a:r>
            <a:endParaRPr lang="en-US" noProof="0"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3"/>
          <p:cNvSpPr>
            <a:spLocks noGrp="1"/>
          </p:cNvSpPr>
          <p:nvPr>
            <p:ph type="dt" sz="half" idx="10"/>
          </p:nvPr>
        </p:nvSpPr>
        <p:spPr/>
        <p:txBody>
          <a:bodyPr/>
          <a:lstStyle>
            <a:lvl1pPr>
              <a:defRPr/>
            </a:lvl1pPr>
          </a:lstStyle>
          <a:p>
            <a:pPr>
              <a:defRPr/>
            </a:pPr>
            <a:fld id="{6B575C81-9DF4-3846-B305-0D0A59C57D12}" type="datetime1">
              <a:rPr lang="ja-JP" altLang="en-US" smtClean="0"/>
              <a:t>11/12/18</a:t>
            </a:fld>
            <a:endParaRPr lang="ja-JP" altLang="en-US"/>
          </a:p>
        </p:txBody>
      </p:sp>
      <p:sp>
        <p:nvSpPr>
          <p:cNvPr id="6" name="Footer Placeholder 4"/>
          <p:cNvSpPr>
            <a:spLocks noGrp="1"/>
          </p:cNvSpPr>
          <p:nvPr>
            <p:ph type="ftr" sz="quarter" idx="11"/>
          </p:nvPr>
        </p:nvSpPr>
        <p:spPr/>
        <p:txBody>
          <a:bodyPr/>
          <a:lstStyle>
            <a:lvl1pPr>
              <a:defRPr/>
            </a:lvl1pPr>
          </a:lstStyle>
          <a:p>
            <a:pPr>
              <a:defRPr/>
            </a:pPr>
            <a:endParaRPr lang="ja-JP" altLang="en-US"/>
          </a:p>
        </p:txBody>
      </p:sp>
      <p:sp>
        <p:nvSpPr>
          <p:cNvPr id="7" name="Slide Number Placeholder 5"/>
          <p:cNvSpPr>
            <a:spLocks noGrp="1"/>
          </p:cNvSpPr>
          <p:nvPr>
            <p:ph type="sldNum" sz="quarter" idx="12"/>
          </p:nvPr>
        </p:nvSpPr>
        <p:spPr/>
        <p:txBody>
          <a:bodyPr/>
          <a:lstStyle>
            <a:lvl1pPr>
              <a:defRPr/>
            </a:lvl1pPr>
          </a:lstStyle>
          <a:p>
            <a:pPr>
              <a:defRPr/>
            </a:pPr>
            <a:fld id="{EB285E53-726D-F443-B1FA-791E17A3FC72}" type="slidenum">
              <a:rPr lang="ja-JP" altLang="en-US"/>
              <a:pPr>
                <a:defRPr/>
              </a:pPr>
              <a:t>‹#›</a:t>
            </a:fld>
            <a:endParaRPr lang="ja-JP" altLang="en-US"/>
          </a:p>
        </p:txBody>
      </p:sp>
    </p:spTree>
    <p:extLst>
      <p:ext uri="{BB962C8B-B14F-4D97-AF65-F5344CB8AC3E}">
        <p14:creationId xmlns:p14="http://schemas.microsoft.com/office/powerpoint/2010/main" val="420802270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1028"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ltLang="ja-JP"/>
          </a:p>
        </p:txBody>
      </p:sp>
      <p:sp>
        <p:nvSpPr>
          <p:cNvPr id="7" name="Rectangle 6"/>
          <p:cNvSpPr/>
          <p:nvPr/>
        </p:nvSpPr>
        <p:spPr>
          <a:xfrm>
            <a:off x="0" y="0"/>
            <a:ext cx="9144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Date Placeholder 3"/>
          <p:cNvSpPr>
            <a:spLocks noGrp="1"/>
          </p:cNvSpPr>
          <p:nvPr>
            <p:ph type="dt" sz="half" idx="2"/>
          </p:nvPr>
        </p:nvSpPr>
        <p:spPr>
          <a:xfrm>
            <a:off x="457200" y="19050"/>
            <a:ext cx="2895600" cy="328613"/>
          </a:xfrm>
          <a:prstGeom prst="rect">
            <a:avLst/>
          </a:prstGeom>
        </p:spPr>
        <p:txBody>
          <a:bodyPr vert="horz" lIns="91440" tIns="45720" rIns="91440" bIns="45720" rtlCol="0" anchor="ctr"/>
          <a:lstStyle>
            <a:lvl1pPr algn="l" fontAlgn="auto">
              <a:spcBef>
                <a:spcPts val="0"/>
              </a:spcBef>
              <a:spcAft>
                <a:spcPts val="0"/>
              </a:spcAft>
              <a:defRPr sz="1200">
                <a:solidFill>
                  <a:srgbClr val="FFFFFF"/>
                </a:solidFill>
                <a:latin typeface="+mn-lt"/>
                <a:ea typeface="+mn-ea"/>
                <a:cs typeface="+mn-cs"/>
              </a:defRPr>
            </a:lvl1pPr>
          </a:lstStyle>
          <a:p>
            <a:pPr>
              <a:defRPr/>
            </a:pPr>
            <a:fld id="{F9D42CEF-336E-F746-A64D-FF2193A0AEF5}" type="datetime1">
              <a:rPr lang="ja-JP" altLang="en-US" smtClean="0"/>
              <a:t>11/12/18</a:t>
            </a:fld>
            <a:endParaRPr lang="ja-JP" altLang="en-US"/>
          </a:p>
        </p:txBody>
      </p:sp>
      <p:sp>
        <p:nvSpPr>
          <p:cNvPr id="5" name="Footer Placeholder 4"/>
          <p:cNvSpPr>
            <a:spLocks noGrp="1"/>
          </p:cNvSpPr>
          <p:nvPr>
            <p:ph type="ftr" sz="quarter" idx="3"/>
          </p:nvPr>
        </p:nvSpPr>
        <p:spPr>
          <a:xfrm>
            <a:off x="3429000" y="19050"/>
            <a:ext cx="4114800" cy="328613"/>
          </a:xfrm>
          <a:prstGeom prst="rect">
            <a:avLst/>
          </a:prstGeom>
        </p:spPr>
        <p:txBody>
          <a:bodyPr vert="horz" lIns="91440" tIns="45720" rIns="91440" bIns="45720" rtlCol="0" anchor="ctr"/>
          <a:lstStyle>
            <a:lvl1pPr algn="ctr" fontAlgn="auto">
              <a:spcBef>
                <a:spcPts val="0"/>
              </a:spcBef>
              <a:spcAft>
                <a:spcPts val="0"/>
              </a:spcAft>
              <a:defRPr sz="1200">
                <a:solidFill>
                  <a:srgbClr val="FFFFFF"/>
                </a:solidFill>
                <a:latin typeface="+mn-lt"/>
                <a:ea typeface="+mn-ea"/>
                <a:cs typeface="+mn-cs"/>
              </a:defRPr>
            </a:lvl1pPr>
          </a:lstStyle>
          <a:p>
            <a:pPr>
              <a:defRPr/>
            </a:pPr>
            <a:endParaRPr lang="ja-JP" altLang="en-US"/>
          </a:p>
        </p:txBody>
      </p:sp>
      <p:sp>
        <p:nvSpPr>
          <p:cNvPr id="6" name="Slide Number Placeholder 5"/>
          <p:cNvSpPr>
            <a:spLocks noGrp="1"/>
          </p:cNvSpPr>
          <p:nvPr>
            <p:ph type="sldNum" sz="quarter" idx="4"/>
          </p:nvPr>
        </p:nvSpPr>
        <p:spPr>
          <a:xfrm>
            <a:off x="7620000" y="19050"/>
            <a:ext cx="1066800" cy="328613"/>
          </a:xfrm>
          <a:prstGeom prst="rect">
            <a:avLst/>
          </a:prstGeom>
        </p:spPr>
        <p:txBody>
          <a:bodyPr vert="horz" lIns="91440" tIns="45720" rIns="91440" bIns="45720" rtlCol="0" anchor="ctr"/>
          <a:lstStyle>
            <a:lvl1pPr algn="l" fontAlgn="auto">
              <a:spcBef>
                <a:spcPts val="0"/>
              </a:spcBef>
              <a:spcAft>
                <a:spcPts val="0"/>
              </a:spcAft>
              <a:defRPr sz="1400" b="1">
                <a:solidFill>
                  <a:srgbClr val="FFFFFF"/>
                </a:solidFill>
                <a:latin typeface="+mn-lt"/>
                <a:ea typeface="+mn-ea"/>
                <a:cs typeface="+mn-cs"/>
              </a:defRPr>
            </a:lvl1pPr>
          </a:lstStyle>
          <a:p>
            <a:pPr>
              <a:defRPr/>
            </a:pPr>
            <a:fld id="{71D40DDD-F990-894F-A6C0-2DFCBCED119E}"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4314" r:id="rId1"/>
    <p:sldLayoutId id="2147484307" r:id="rId2"/>
    <p:sldLayoutId id="2147484315" r:id="rId3"/>
    <p:sldLayoutId id="2147484308" r:id="rId4"/>
    <p:sldLayoutId id="2147484316" r:id="rId5"/>
    <p:sldLayoutId id="2147484309" r:id="rId6"/>
    <p:sldLayoutId id="2147484310" r:id="rId7"/>
    <p:sldLayoutId id="2147484317" r:id="rId8"/>
    <p:sldLayoutId id="2147484311" r:id="rId9"/>
    <p:sldLayoutId id="2147484312" r:id="rId10"/>
    <p:sldLayoutId id="2147484313" r:id="rId11"/>
  </p:sldLayoutIdLst>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hf hdr="0" ftr="0" dt="0"/>
  <p:txStyles>
    <p:titleStyle>
      <a:lvl1pPr algn="l" rtl="0" fontAlgn="base">
        <a:spcBef>
          <a:spcPct val="0"/>
        </a:spcBef>
        <a:spcAft>
          <a:spcPct val="0"/>
        </a:spcAft>
        <a:defRPr kumimoji="1" sz="4000" kern="1200" spc="-100">
          <a:solidFill>
            <a:schemeClr val="tx2"/>
          </a:solidFill>
          <a:latin typeface="+mj-lt"/>
          <a:ea typeface="+mj-ea"/>
          <a:cs typeface="ＭＳ Ｐゴシック" charset="0"/>
        </a:defRPr>
      </a:lvl1pPr>
      <a:lvl2pPr algn="l" rtl="0" fontAlgn="base">
        <a:spcBef>
          <a:spcPct val="0"/>
        </a:spcBef>
        <a:spcAft>
          <a:spcPct val="0"/>
        </a:spcAft>
        <a:defRPr kumimoji="1" sz="4000">
          <a:solidFill>
            <a:schemeClr val="tx2"/>
          </a:solidFill>
          <a:latin typeface="Arial" charset="0"/>
          <a:ea typeface="ＭＳ Ｐゴシック" charset="0"/>
          <a:cs typeface="ＭＳ Ｐゴシック" charset="0"/>
        </a:defRPr>
      </a:lvl2pPr>
      <a:lvl3pPr algn="l" rtl="0" fontAlgn="base">
        <a:spcBef>
          <a:spcPct val="0"/>
        </a:spcBef>
        <a:spcAft>
          <a:spcPct val="0"/>
        </a:spcAft>
        <a:defRPr kumimoji="1" sz="4000">
          <a:solidFill>
            <a:schemeClr val="tx2"/>
          </a:solidFill>
          <a:latin typeface="Arial" charset="0"/>
          <a:ea typeface="ＭＳ Ｐゴシック" charset="0"/>
          <a:cs typeface="ＭＳ Ｐゴシック" charset="0"/>
        </a:defRPr>
      </a:lvl3pPr>
      <a:lvl4pPr algn="l" rtl="0" fontAlgn="base">
        <a:spcBef>
          <a:spcPct val="0"/>
        </a:spcBef>
        <a:spcAft>
          <a:spcPct val="0"/>
        </a:spcAft>
        <a:defRPr kumimoji="1" sz="4000">
          <a:solidFill>
            <a:schemeClr val="tx2"/>
          </a:solidFill>
          <a:latin typeface="Arial" charset="0"/>
          <a:ea typeface="ＭＳ Ｐゴシック" charset="0"/>
          <a:cs typeface="ＭＳ Ｐゴシック" charset="0"/>
        </a:defRPr>
      </a:lvl4pPr>
      <a:lvl5pPr algn="l" rtl="0" fontAlgn="base">
        <a:spcBef>
          <a:spcPct val="0"/>
        </a:spcBef>
        <a:spcAft>
          <a:spcPct val="0"/>
        </a:spcAft>
        <a:defRPr kumimoji="1" sz="4000">
          <a:solidFill>
            <a:schemeClr val="tx2"/>
          </a:solidFill>
          <a:latin typeface="Arial" charset="0"/>
          <a:ea typeface="ＭＳ Ｐゴシック" charset="0"/>
          <a:cs typeface="ＭＳ Ｐゴシック" charset="0"/>
        </a:defRPr>
      </a:lvl5pPr>
      <a:lvl6pPr marL="457200" algn="l" rtl="0" fontAlgn="base">
        <a:spcBef>
          <a:spcPct val="0"/>
        </a:spcBef>
        <a:spcAft>
          <a:spcPct val="0"/>
        </a:spcAft>
        <a:defRPr kumimoji="1" sz="4000">
          <a:solidFill>
            <a:schemeClr val="tx2"/>
          </a:solidFill>
          <a:latin typeface="Arial" charset="0"/>
          <a:ea typeface="ＭＳ Ｐゴシック" charset="0"/>
          <a:cs typeface="ＭＳ Ｐゴシック" charset="0"/>
        </a:defRPr>
      </a:lvl6pPr>
      <a:lvl7pPr marL="914400" algn="l" rtl="0" fontAlgn="base">
        <a:spcBef>
          <a:spcPct val="0"/>
        </a:spcBef>
        <a:spcAft>
          <a:spcPct val="0"/>
        </a:spcAft>
        <a:defRPr kumimoji="1" sz="4000">
          <a:solidFill>
            <a:schemeClr val="tx2"/>
          </a:solidFill>
          <a:latin typeface="Arial" charset="0"/>
          <a:ea typeface="ＭＳ Ｐゴシック" charset="0"/>
          <a:cs typeface="ＭＳ Ｐゴシック" charset="0"/>
        </a:defRPr>
      </a:lvl7pPr>
      <a:lvl8pPr marL="1371600" algn="l" rtl="0" fontAlgn="base">
        <a:spcBef>
          <a:spcPct val="0"/>
        </a:spcBef>
        <a:spcAft>
          <a:spcPct val="0"/>
        </a:spcAft>
        <a:defRPr kumimoji="1" sz="4000">
          <a:solidFill>
            <a:schemeClr val="tx2"/>
          </a:solidFill>
          <a:latin typeface="Arial" charset="0"/>
          <a:ea typeface="ＭＳ Ｐゴシック" charset="0"/>
          <a:cs typeface="ＭＳ Ｐゴシック" charset="0"/>
        </a:defRPr>
      </a:lvl8pPr>
      <a:lvl9pPr marL="1828800" algn="l" rtl="0" fontAlgn="base">
        <a:spcBef>
          <a:spcPct val="0"/>
        </a:spcBef>
        <a:spcAft>
          <a:spcPct val="0"/>
        </a:spcAft>
        <a:defRPr kumimoji="1" sz="4000">
          <a:solidFill>
            <a:schemeClr val="tx2"/>
          </a:solidFill>
          <a:latin typeface="Arial" charset="0"/>
          <a:ea typeface="ＭＳ Ｐゴシック" charset="0"/>
          <a:cs typeface="ＭＳ Ｐゴシック" charset="0"/>
        </a:defRPr>
      </a:lvl9pPr>
    </p:titleStyle>
    <p:bodyStyle>
      <a:lvl1pPr marL="182563" indent="-182563" algn="l" rtl="0" fontAlgn="base">
        <a:spcBef>
          <a:spcPct val="20000"/>
        </a:spcBef>
        <a:spcAft>
          <a:spcPct val="0"/>
        </a:spcAft>
        <a:buClr>
          <a:schemeClr val="accent1"/>
        </a:buClr>
        <a:buSzPct val="85000"/>
        <a:buFont typeface="Arial" charset="0"/>
        <a:buChar char="•"/>
        <a:defRPr kumimoji="1" sz="2400" kern="1200">
          <a:solidFill>
            <a:schemeClr val="tx1"/>
          </a:solidFill>
          <a:latin typeface="+mn-lt"/>
          <a:ea typeface="+mn-ea"/>
          <a:cs typeface="ＭＳ Ｐゴシック" charset="0"/>
        </a:defRPr>
      </a:lvl1pPr>
      <a:lvl2pPr marL="457200" indent="-182563" algn="l" rtl="0" fontAlgn="base">
        <a:spcBef>
          <a:spcPct val="20000"/>
        </a:spcBef>
        <a:spcAft>
          <a:spcPct val="0"/>
        </a:spcAft>
        <a:buClr>
          <a:schemeClr val="accent1"/>
        </a:buClr>
        <a:buSzPct val="85000"/>
        <a:buFont typeface="Arial" charset="0"/>
        <a:buChar char="•"/>
        <a:defRPr kumimoji="1" sz="2000" kern="1200">
          <a:solidFill>
            <a:schemeClr val="tx1"/>
          </a:solidFill>
          <a:latin typeface="+mn-lt"/>
          <a:ea typeface="+mn-ea"/>
          <a:cs typeface="+mn-cs"/>
        </a:defRPr>
      </a:lvl2pPr>
      <a:lvl3pPr marL="730250" indent="-182563" algn="l" rtl="0" fontAlgn="base">
        <a:spcBef>
          <a:spcPct val="20000"/>
        </a:spcBef>
        <a:spcAft>
          <a:spcPct val="0"/>
        </a:spcAft>
        <a:buClr>
          <a:schemeClr val="accent1"/>
        </a:buClr>
        <a:buSzPct val="90000"/>
        <a:buFont typeface="Arial" charset="0"/>
        <a:buChar char="•"/>
        <a:defRPr kumimoji="1" kern="1200">
          <a:solidFill>
            <a:schemeClr val="tx1"/>
          </a:solidFill>
          <a:latin typeface="+mn-lt"/>
          <a:ea typeface="+mn-ea"/>
          <a:cs typeface="+mn-cs"/>
        </a:defRPr>
      </a:lvl3pPr>
      <a:lvl4pPr marL="1004888" indent="-182563" algn="l" rtl="0" fontAlgn="base">
        <a:spcBef>
          <a:spcPct val="20000"/>
        </a:spcBef>
        <a:spcAft>
          <a:spcPct val="0"/>
        </a:spcAft>
        <a:buClr>
          <a:schemeClr val="accent1"/>
        </a:buClr>
        <a:buFont typeface="Arial" charset="0"/>
        <a:buChar char="•"/>
        <a:defRPr kumimoji="1" sz="1600" kern="1200">
          <a:solidFill>
            <a:schemeClr val="tx1"/>
          </a:solidFill>
          <a:latin typeface="+mn-lt"/>
          <a:ea typeface="+mn-ea"/>
          <a:cs typeface="+mn-cs"/>
        </a:defRPr>
      </a:lvl4pPr>
      <a:lvl5pPr marL="1187450" indent="-136525" algn="l" rtl="0" fontAlgn="base">
        <a:spcBef>
          <a:spcPct val="20000"/>
        </a:spcBef>
        <a:spcAft>
          <a:spcPct val="0"/>
        </a:spcAft>
        <a:buClr>
          <a:schemeClr val="accent1"/>
        </a:buClr>
        <a:buSzPct val="100000"/>
        <a:buFont typeface="Arial" charset="0"/>
        <a:buChar char="•"/>
        <a:defRPr kumimoji="1" sz="1400" kern="120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kumimoji="1"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kumimoji="1"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kumimoji="1"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kumimoji="1" sz="13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4" Type="http://schemas.microsoft.com/office/2007/relationships/hdphoto" Target="../media/hdphoto1.wdp"/><Relationship Id="rId5" Type="http://schemas.openxmlformats.org/officeDocument/2006/relationships/image" Target="../media/image27.png"/><Relationship Id="rId6"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4" Type="http://schemas.microsoft.com/office/2007/relationships/hdphoto" Target="../media/hdphoto1.wdp"/><Relationship Id="rId5" Type="http://schemas.openxmlformats.org/officeDocument/2006/relationships/image" Target="../media/image28.png"/><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0.wmf"/><Relationship Id="rId4" Type="http://schemas.openxmlformats.org/officeDocument/2006/relationships/image" Target="../media/image31.png"/><Relationship Id="rId5" Type="http://schemas.openxmlformats.org/officeDocument/2006/relationships/image" Target="../media/image32.pn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30.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30.w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6.png"/><Relationship Id="rId7" Type="http://schemas.openxmlformats.org/officeDocument/2006/relationships/image" Target="../media/image37.png"/><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png"/><Relationship Id="rId3" Type="http://schemas.microsoft.com/office/2007/relationships/hdphoto" Target="../media/hdphoto2.wdp"/></Relationships>
</file>

<file path=ppt/slides/_rels/slide24.xml.rels><?xml version="1.0" encoding="UTF-8" standalone="yes"?>
<Relationships xmlns="http://schemas.openxmlformats.org/package/2006/relationships"><Relationship Id="rId11" Type="http://schemas.openxmlformats.org/officeDocument/2006/relationships/image" Target="../media/image45.png"/><Relationship Id="rId12" Type="http://schemas.microsoft.com/office/2007/relationships/hdphoto" Target="../media/hdphoto3.wdp"/><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image" Target="../media/image39.png"/><Relationship Id="rId4" Type="http://schemas.openxmlformats.org/officeDocument/2006/relationships/image" Target="../media/image27.png"/><Relationship Id="rId5" Type="http://schemas.openxmlformats.org/officeDocument/2006/relationships/image" Target="../media/image11.png"/><Relationship Id="rId6" Type="http://schemas.openxmlformats.org/officeDocument/2006/relationships/image" Target="../media/image40.png"/><Relationship Id="rId7" Type="http://schemas.openxmlformats.org/officeDocument/2006/relationships/image" Target="../media/image41.png"/><Relationship Id="rId8" Type="http://schemas.openxmlformats.org/officeDocument/2006/relationships/image" Target="../media/image42.png"/><Relationship Id="rId9" Type="http://schemas.openxmlformats.org/officeDocument/2006/relationships/image" Target="../media/image43.png"/><Relationship Id="rId10" Type="http://schemas.openxmlformats.org/officeDocument/2006/relationships/image" Target="../media/image4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png"/><Relationship Id="rId3" Type="http://schemas.microsoft.com/office/2007/relationships/hdphoto" Target="../media/hdphoto2.wdp"/></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24.png"/><Relationship Id="rId5" Type="http://schemas.openxmlformats.org/officeDocument/2006/relationships/image" Target="../media/image25.png"/><Relationship Id="rId1" Type="http://schemas.openxmlformats.org/officeDocument/2006/relationships/slideLayout" Target="../slideLayouts/slideLayout7.xml"/><Relationship Id="rId2" Type="http://schemas.openxmlformats.org/officeDocument/2006/relationships/image" Target="../media/image4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 Id="rId3" Type="http://schemas.openxmlformats.org/officeDocument/2006/relationships/image" Target="../media/image1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png"/><Relationship Id="rId3" Type="http://schemas.microsoft.com/office/2007/relationships/hdphoto" Target="../media/hdphoto2.wdp"/></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package" Target="../embeddings/Microsoft_Word___1.docx"/><Relationship Id="rId5" Type="http://schemas.openxmlformats.org/officeDocument/2006/relationships/image" Target="../media/image48.png"/><Relationship Id="rId6" Type="http://schemas.openxmlformats.org/officeDocument/2006/relationships/oleObject" Target="../embeddings/oleObject2.bin"/><Relationship Id="rId7" Type="http://schemas.openxmlformats.org/officeDocument/2006/relationships/package" Target="../embeddings/Microsoft_Word___2.docx"/><Relationship Id="rId8" Type="http://schemas.openxmlformats.org/officeDocument/2006/relationships/image" Target="../media/image49.png"/><Relationship Id="rId9" Type="http://schemas.openxmlformats.org/officeDocument/2006/relationships/oleObject" Target="../embeddings/oleObject3.bin"/><Relationship Id="rId10" Type="http://schemas.openxmlformats.org/officeDocument/2006/relationships/package" Target="../embeddings/Microsoft_Word___3.docx"/><Relationship Id="rId11" Type="http://schemas.openxmlformats.org/officeDocument/2006/relationships/image" Target="../media/image50.png"/><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4.bin"/><Relationship Id="rId4" Type="http://schemas.openxmlformats.org/officeDocument/2006/relationships/package" Target="../embeddings/Microsoft_Word___4.docx"/><Relationship Id="rId5" Type="http://schemas.openxmlformats.org/officeDocument/2006/relationships/image" Target="../media/image51.png"/><Relationship Id="rId1" Type="http://schemas.openxmlformats.org/officeDocument/2006/relationships/vmlDrawing" Target="../drawings/vmlDrawing2.vml"/><Relationship Id="rId2"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 Id="rId3" Type="http://schemas.openxmlformats.org/officeDocument/2006/relationships/image" Target="../media/image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4.xml.rels><?xml version="1.0" encoding="UTF-8" standalone="yes"?>
<Relationships xmlns="http://schemas.openxmlformats.org/package/2006/relationships"><Relationship Id="rId11" Type="http://schemas.openxmlformats.org/officeDocument/2006/relationships/image" Target="../media/image13.png"/><Relationship Id="rId12" Type="http://schemas.openxmlformats.org/officeDocument/2006/relationships/image" Target="../media/image14.png"/><Relationship Id="rId13"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png"/><Relationship Id="rId8" Type="http://schemas.openxmlformats.org/officeDocument/2006/relationships/image" Target="../media/image10.png"/><Relationship Id="rId9" Type="http://schemas.openxmlformats.org/officeDocument/2006/relationships/image" Target="../media/image11.png"/><Relationship Id="rId10" Type="http://schemas.openxmlformats.org/officeDocument/2006/relationships/image" Target="../media/image1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2.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6.png"/><Relationship Id="rId6" Type="http://schemas.openxmlformats.org/officeDocument/2006/relationships/image" Target="../media/image6.png"/><Relationship Id="rId7" Type="http://schemas.openxmlformats.org/officeDocument/2006/relationships/image" Target="../media/image17.png"/><Relationship Id="rId8" Type="http://schemas.openxmlformats.org/officeDocument/2006/relationships/image" Target="../media/image18.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9.pn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19.png"/><Relationship Id="rId7" Type="http://schemas.openxmlformats.org/officeDocument/2006/relationships/image" Target="../media/image23.pn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図 4"/>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0" y="404813"/>
            <a:ext cx="9144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8" name="図 3"/>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0" y="1335088"/>
            <a:ext cx="9144000" cy="552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685800" y="1371600"/>
            <a:ext cx="7842250" cy="1927225"/>
          </a:xfrm>
        </p:spPr>
        <p:txBody>
          <a:bodyPr/>
          <a:lstStyle/>
          <a:p>
            <a:pPr algn="ctr" fontAlgn="auto">
              <a:spcAft>
                <a:spcPts val="0"/>
              </a:spcAft>
              <a:defRPr/>
            </a:pPr>
            <a:r>
              <a:rPr lang="ja-JP" altLang="en-US" sz="4800" dirty="0" smtClean="0">
                <a:cs typeface="+mj-cs"/>
              </a:rPr>
              <a:t>企業と顧客の関係性構築に　有用なマーケティング手法</a:t>
            </a:r>
            <a:endParaRPr lang="ja-JP" altLang="en-US" sz="4800" dirty="0">
              <a:cs typeface="+mj-cs"/>
            </a:endParaRPr>
          </a:p>
        </p:txBody>
      </p:sp>
      <p:sp>
        <p:nvSpPr>
          <p:cNvPr id="3" name="サブタイトル 2"/>
          <p:cNvSpPr>
            <a:spLocks noGrp="1"/>
          </p:cNvSpPr>
          <p:nvPr>
            <p:ph type="subTitle" idx="1"/>
          </p:nvPr>
        </p:nvSpPr>
        <p:spPr>
          <a:xfrm>
            <a:off x="685800" y="3598863"/>
            <a:ext cx="7842250" cy="1752600"/>
          </a:xfrm>
        </p:spPr>
        <p:txBody>
          <a:bodyPr rtlCol="0">
            <a:normAutofit fontScale="92500" lnSpcReduction="10000"/>
          </a:bodyPr>
          <a:lstStyle/>
          <a:p>
            <a:pPr algn="ctr" fontAlgn="auto">
              <a:spcAft>
                <a:spcPts val="0"/>
              </a:spcAft>
              <a:buFont typeface="Arial" pitchFamily="34" charset="0"/>
              <a:buNone/>
              <a:defRPr/>
            </a:pPr>
            <a:r>
              <a:rPr lang="ja-JP" altLang="en-US" sz="2800" b="1" dirty="0" smtClean="0">
                <a:cs typeface="+mn-cs"/>
              </a:rPr>
              <a:t>青山学院大学　土橋ゼミナール</a:t>
            </a:r>
            <a:endParaRPr lang="en-US" altLang="ja-JP" sz="2800" b="1" dirty="0" smtClean="0">
              <a:cs typeface="+mn-cs"/>
            </a:endParaRPr>
          </a:p>
          <a:p>
            <a:pPr algn="ctr" fontAlgn="auto">
              <a:spcAft>
                <a:spcPts val="0"/>
              </a:spcAft>
              <a:buFont typeface="Arial" pitchFamily="34" charset="0"/>
              <a:buNone/>
              <a:defRPr/>
            </a:pPr>
            <a:r>
              <a:rPr lang="ja-JP" altLang="en-US" sz="3900" b="1" dirty="0" smtClean="0">
                <a:cs typeface="+mn-cs"/>
              </a:rPr>
              <a:t>荒井琢也　田中耀一　中谷真穂</a:t>
            </a:r>
            <a:endParaRPr lang="en-US" altLang="ja-JP" sz="3900" b="1" dirty="0" smtClean="0">
              <a:cs typeface="+mn-cs"/>
            </a:endParaRPr>
          </a:p>
          <a:p>
            <a:pPr algn="ctr" fontAlgn="auto">
              <a:spcAft>
                <a:spcPts val="0"/>
              </a:spcAft>
              <a:buFont typeface="Arial" pitchFamily="34" charset="0"/>
              <a:buNone/>
              <a:defRPr/>
            </a:pPr>
            <a:r>
              <a:rPr lang="ja-JP" altLang="en-US" sz="3900" b="1" dirty="0" smtClean="0">
                <a:cs typeface="+mn-cs"/>
              </a:rPr>
              <a:t>丸山遼二　王玉瑶</a:t>
            </a:r>
            <a:endParaRPr lang="ja-JP" altLang="en-US" sz="3900" b="1" dirty="0">
              <a:cs typeface="+mn-cs"/>
            </a:endParaRPr>
          </a:p>
        </p:txBody>
      </p:sp>
      <p:sp>
        <p:nvSpPr>
          <p:cNvPr id="4" name="スライド番号プレースホルダー 3"/>
          <p:cNvSpPr>
            <a:spLocks noGrp="1"/>
          </p:cNvSpPr>
          <p:nvPr>
            <p:ph type="sldNum" sz="quarter" idx="12"/>
          </p:nvPr>
        </p:nvSpPr>
        <p:spPr/>
        <p:txBody>
          <a:bodyPr/>
          <a:lstStyle/>
          <a:p>
            <a:pPr>
              <a:defRPr/>
            </a:pPr>
            <a:fld id="{3A11E8D0-1697-EB4C-8928-A17306B251E7}" type="slidenum">
              <a:rPr lang="en-US" sz="2800" b="0" smtClean="0"/>
              <a:pPr>
                <a:defRPr/>
              </a:pPr>
              <a:t>1</a:t>
            </a:fld>
            <a:endParaRPr lang="en-US" sz="2800" b="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テキスト ボックス 1"/>
          <p:cNvSpPr txBox="1">
            <a:spLocks noChangeArrowheads="1"/>
          </p:cNvSpPr>
          <p:nvPr/>
        </p:nvSpPr>
        <p:spPr bwMode="auto">
          <a:xfrm>
            <a:off x="125413" y="398463"/>
            <a:ext cx="87280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spcBef>
                <a:spcPct val="30000"/>
              </a:spcBef>
            </a:pPr>
            <a:r>
              <a:rPr lang="ja-JP" altLang="en-US" sz="3600" dirty="0"/>
              <a:t>関係性構築に</a:t>
            </a:r>
            <a:r>
              <a:rPr lang="ja-JP" altLang="en-US" sz="3600" dirty="0" smtClean="0"/>
              <a:t>よるメリットとは？</a:t>
            </a:r>
            <a:endParaRPr lang="ja-JP" altLang="en-US" sz="3600" dirty="0"/>
          </a:p>
        </p:txBody>
      </p:sp>
      <p:cxnSp>
        <p:nvCxnSpPr>
          <p:cNvPr id="3" name="直線コネクタ 2"/>
          <p:cNvCxnSpPr/>
          <p:nvPr/>
        </p:nvCxnSpPr>
        <p:spPr>
          <a:xfrm>
            <a:off x="125413" y="1033463"/>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29699" name="コンテンツ プレースホルダー 2"/>
          <p:cNvSpPr txBox="1">
            <a:spLocks/>
          </p:cNvSpPr>
          <p:nvPr/>
        </p:nvSpPr>
        <p:spPr bwMode="auto">
          <a:xfrm>
            <a:off x="265113" y="1485900"/>
            <a:ext cx="8588375" cy="3455988"/>
          </a:xfrm>
          <a:prstGeom prst="rect">
            <a:avLst/>
          </a:prstGeom>
          <a:noFill/>
          <a:ln w="571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defTabSz="914400">
              <a:spcBef>
                <a:spcPts val="2000"/>
              </a:spcBef>
              <a:buClr>
                <a:srgbClr val="D0FF44"/>
              </a:buClr>
              <a:buSzPct val="110000"/>
              <a:buFont typeface="Wingdings 2" charset="0"/>
              <a:buNone/>
            </a:pPr>
            <a:endParaRPr lang="ja-JP" altLang="en-US">
              <a:solidFill>
                <a:srgbClr val="595959"/>
              </a:solidFill>
            </a:endParaRPr>
          </a:p>
        </p:txBody>
      </p:sp>
      <p:sp>
        <p:nvSpPr>
          <p:cNvPr id="29700" name="正方形/長方形 3"/>
          <p:cNvSpPr>
            <a:spLocks noChangeArrowheads="1"/>
          </p:cNvSpPr>
          <p:nvPr/>
        </p:nvSpPr>
        <p:spPr bwMode="auto">
          <a:xfrm>
            <a:off x="298450" y="1484313"/>
            <a:ext cx="8377238" cy="338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50000"/>
              </a:lnSpc>
              <a:buFont typeface="Arial" charset="0"/>
              <a:buChar char="•"/>
            </a:pPr>
            <a:r>
              <a:rPr lang="ja-JP" altLang="en-US" sz="2400" dirty="0"/>
              <a:t>新規顧客の獲得は、現在の顧客を満足させ維持するのに</a:t>
            </a:r>
            <a:r>
              <a:rPr lang="en-US" altLang="ja-JP" sz="2400" dirty="0"/>
              <a:t>    </a:t>
            </a:r>
            <a:r>
              <a:rPr lang="ja-JP" altLang="en-US" sz="2400" dirty="0"/>
              <a:t>比べ、</a:t>
            </a:r>
            <a:r>
              <a:rPr lang="ja-JP" altLang="en-US" sz="2400" u="sng" dirty="0">
                <a:solidFill>
                  <a:srgbClr val="FF0000"/>
                </a:solidFill>
              </a:rPr>
              <a:t>５倍のコストを必要</a:t>
            </a:r>
            <a:r>
              <a:rPr lang="ja-JP" altLang="en-US" sz="2400" dirty="0"/>
              <a:t>とする</a:t>
            </a:r>
            <a:r>
              <a:rPr lang="ja-JP" altLang="en-US" sz="2400" dirty="0" smtClean="0"/>
              <a:t>。</a:t>
            </a:r>
            <a:endParaRPr lang="en-US" altLang="ja-JP" sz="2400" dirty="0" smtClean="0"/>
          </a:p>
          <a:p>
            <a:pPr marL="285750" indent="-285750">
              <a:lnSpc>
                <a:spcPct val="150000"/>
              </a:lnSpc>
              <a:buFont typeface="Arial" charset="0"/>
              <a:buChar char="•"/>
            </a:pPr>
            <a:r>
              <a:rPr lang="ja-JP" altLang="en-US" sz="2400" dirty="0"/>
              <a:t>毎年</a:t>
            </a:r>
            <a:r>
              <a:rPr lang="ja-JP" altLang="en-US" sz="2400" u="sng" dirty="0">
                <a:solidFill>
                  <a:srgbClr val="FF0000"/>
                </a:solidFill>
              </a:rPr>
              <a:t>平均的</a:t>
            </a:r>
            <a:r>
              <a:rPr lang="ja-JP" altLang="en-US" sz="2400" u="sng" dirty="0" smtClean="0">
                <a:solidFill>
                  <a:srgbClr val="FF0000"/>
                </a:solidFill>
              </a:rPr>
              <a:t>な企業は、顧客の</a:t>
            </a:r>
            <a:r>
              <a:rPr lang="en-US" altLang="ja-JP" sz="2400" u="sng" dirty="0" smtClean="0">
                <a:solidFill>
                  <a:srgbClr val="FF0000"/>
                </a:solidFill>
              </a:rPr>
              <a:t>10%</a:t>
            </a:r>
            <a:r>
              <a:rPr lang="ja-JP" altLang="en-US" sz="2400" u="sng" dirty="0" smtClean="0">
                <a:solidFill>
                  <a:srgbClr val="FF0000"/>
                </a:solidFill>
              </a:rPr>
              <a:t>を失う。</a:t>
            </a:r>
            <a:endParaRPr lang="en-US" altLang="ja-JP" sz="2400" u="sng" dirty="0" smtClean="0">
              <a:solidFill>
                <a:srgbClr val="FF0000"/>
              </a:solidFill>
            </a:endParaRPr>
          </a:p>
          <a:p>
            <a:pPr marL="285750" indent="-285750">
              <a:lnSpc>
                <a:spcPct val="150000"/>
              </a:lnSpc>
              <a:buFont typeface="Arial" charset="0"/>
              <a:buChar char="•"/>
            </a:pPr>
            <a:r>
              <a:rPr lang="ja-JP" altLang="en-US" sz="2400" dirty="0" smtClean="0"/>
              <a:t>顧客</a:t>
            </a:r>
            <a:r>
              <a:rPr lang="ja-JP" altLang="en-US" sz="2400" dirty="0"/>
              <a:t>の</a:t>
            </a:r>
            <a:r>
              <a:rPr lang="ja-JP" altLang="en-US" sz="2400" u="sng" dirty="0">
                <a:solidFill>
                  <a:srgbClr val="FF0000"/>
                </a:solidFill>
              </a:rPr>
              <a:t>離反率を</a:t>
            </a:r>
            <a:r>
              <a:rPr lang="en-US" altLang="ja-JP" sz="2400" u="sng" dirty="0">
                <a:solidFill>
                  <a:srgbClr val="FF0000"/>
                </a:solidFill>
              </a:rPr>
              <a:t>5%</a:t>
            </a:r>
            <a:r>
              <a:rPr lang="ja-JP" altLang="en-US" sz="2400" u="sng" dirty="0">
                <a:solidFill>
                  <a:srgbClr val="FF0000"/>
                </a:solidFill>
              </a:rPr>
              <a:t>減らせば、利益は</a:t>
            </a:r>
            <a:r>
              <a:rPr lang="en-US" altLang="ja-JP" sz="2400" u="sng" dirty="0">
                <a:solidFill>
                  <a:srgbClr val="FF0000"/>
                </a:solidFill>
              </a:rPr>
              <a:t>25~85%</a:t>
            </a:r>
            <a:r>
              <a:rPr lang="ja-JP" altLang="en-US" sz="2400" u="sng" dirty="0">
                <a:solidFill>
                  <a:srgbClr val="FF0000"/>
                </a:solidFill>
              </a:rPr>
              <a:t>増加</a:t>
            </a:r>
            <a:r>
              <a:rPr lang="ja-JP" altLang="en-US" sz="2400" dirty="0"/>
              <a:t>する。</a:t>
            </a:r>
            <a:endParaRPr lang="en-US" altLang="ja-JP" sz="2400" dirty="0"/>
          </a:p>
          <a:p>
            <a:pPr marL="285750" indent="-285750">
              <a:lnSpc>
                <a:spcPct val="150000"/>
              </a:lnSpc>
              <a:buFont typeface="Arial" charset="0"/>
              <a:buChar char="•"/>
            </a:pPr>
            <a:r>
              <a:rPr lang="ja-JP" altLang="en-US" sz="2400" dirty="0"/>
              <a:t>顧客の利益率は、維持されている顧客の生涯を通じて増える傾向にある。</a:t>
            </a:r>
          </a:p>
        </p:txBody>
      </p:sp>
      <p:sp>
        <p:nvSpPr>
          <p:cNvPr id="29701" name="テキスト ボックス 7"/>
          <p:cNvSpPr txBox="1">
            <a:spLocks noChangeArrowheads="1"/>
          </p:cNvSpPr>
          <p:nvPr/>
        </p:nvSpPr>
        <p:spPr bwMode="auto">
          <a:xfrm>
            <a:off x="1547813" y="5229225"/>
            <a:ext cx="77771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r>
              <a:rPr lang="ja-JP" altLang="en-US" sz="3600" dirty="0"/>
              <a:t>関係性構築は、</a:t>
            </a:r>
            <a:r>
              <a:rPr lang="ja-JP" altLang="en-US" sz="3600" dirty="0">
                <a:solidFill>
                  <a:srgbClr val="008000"/>
                </a:solidFill>
              </a:rPr>
              <a:t>コスト削減に貢献</a:t>
            </a:r>
            <a:r>
              <a:rPr lang="ja-JP" altLang="en-US" sz="3600" dirty="0"/>
              <a:t>し、　</a:t>
            </a:r>
            <a:r>
              <a:rPr lang="ja-JP" altLang="en-US" sz="3600" dirty="0">
                <a:solidFill>
                  <a:srgbClr val="008000"/>
                </a:solidFill>
              </a:rPr>
              <a:t>利益を増大させる要因</a:t>
            </a:r>
            <a:r>
              <a:rPr lang="ja-JP" altLang="en-US" sz="3600" dirty="0"/>
              <a:t>になる</a:t>
            </a:r>
          </a:p>
        </p:txBody>
      </p:sp>
      <p:sp>
        <p:nvSpPr>
          <p:cNvPr id="18" name="屈折矢印 17"/>
          <p:cNvSpPr/>
          <p:nvPr/>
        </p:nvSpPr>
        <p:spPr>
          <a:xfrm rot="5400000">
            <a:off x="287524" y="5121190"/>
            <a:ext cx="1080120" cy="1008112"/>
          </a:xfrm>
          <a:prstGeom prst="bentUp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2" name="スライド番号プレースホルダー 1"/>
          <p:cNvSpPr>
            <a:spLocks noGrp="1"/>
          </p:cNvSpPr>
          <p:nvPr>
            <p:ph type="sldNum" sz="quarter" idx="12"/>
          </p:nvPr>
        </p:nvSpPr>
        <p:spPr/>
        <p:txBody>
          <a:bodyPr/>
          <a:lstStyle/>
          <a:p>
            <a:pPr>
              <a:defRPr/>
            </a:pPr>
            <a:fld id="{5A1E0EB6-E441-404D-A568-B745D15E2C8E}" type="slidenum">
              <a:rPr lang="ja-JP" altLang="en-US" sz="2800" smtClean="0"/>
              <a:pPr>
                <a:defRPr/>
              </a:pPr>
              <a:t>10</a:t>
            </a:fld>
            <a:endParaRPr lang="ja-JP" altLang="en-US" sz="2800"/>
          </a:p>
        </p:txBody>
      </p:sp>
      <p:sp>
        <p:nvSpPr>
          <p:cNvPr id="9" name="テキスト ボックス 8"/>
          <p:cNvSpPr txBox="1"/>
          <p:nvPr/>
        </p:nvSpPr>
        <p:spPr>
          <a:xfrm>
            <a:off x="5802628" y="4437112"/>
            <a:ext cx="2945836" cy="369332"/>
          </a:xfrm>
          <a:prstGeom prst="rect">
            <a:avLst/>
          </a:prstGeom>
          <a:noFill/>
        </p:spPr>
        <p:txBody>
          <a:bodyPr wrap="square" rtlCol="0">
            <a:spAutoFit/>
          </a:bodyPr>
          <a:lstStyle/>
          <a:p>
            <a:pPr algn="r"/>
            <a:r>
              <a:rPr kumimoji="1" lang="en-US" altLang="ja-JP" dirty="0" err="1" smtClean="0"/>
              <a:t>Kotler</a:t>
            </a:r>
            <a:r>
              <a:rPr kumimoji="1" lang="en-US" altLang="ja-JP" dirty="0" smtClean="0"/>
              <a:t> </a:t>
            </a:r>
            <a:r>
              <a:rPr kumimoji="1" lang="ja-JP" altLang="en-US" dirty="0" smtClean="0"/>
              <a:t>（</a:t>
            </a:r>
            <a:r>
              <a:rPr kumimoji="1" lang="en-US" altLang="ja-JP" dirty="0" smtClean="0"/>
              <a:t>2008</a:t>
            </a:r>
            <a:r>
              <a:rPr kumimoji="1" lang="ja-JP" altLang="en-US" dirty="0" smtClean="0"/>
              <a:t>）</a:t>
            </a:r>
            <a:endParaRPr kumimoji="1" lang="ja-JP" alt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25412" y="398463"/>
            <a:ext cx="8046987" cy="646331"/>
          </a:xfrm>
          <a:prstGeom prst="rect">
            <a:avLst/>
          </a:prstGeom>
          <a:noFill/>
        </p:spPr>
        <p:txBody>
          <a:bodyPr wrap="square">
            <a:spAutoFit/>
          </a:bodyPr>
          <a:lstStyle/>
          <a:p>
            <a:pPr fontAlgn="auto">
              <a:spcBef>
                <a:spcPts val="0"/>
              </a:spcBef>
              <a:spcAft>
                <a:spcPts val="0"/>
              </a:spcAft>
              <a:defRPr/>
            </a:pPr>
            <a:r>
              <a:rPr lang="ja-JP" altLang="en-US" sz="3600" dirty="0" smtClean="0">
                <a:latin typeface="+mn-lt"/>
                <a:ea typeface="+mn-ea"/>
                <a:cs typeface="+mn-cs"/>
              </a:rPr>
              <a:t>リレーションシップマーケティング</a:t>
            </a:r>
            <a:endParaRPr lang="en-US" altLang="ja-JP" sz="3600" dirty="0" smtClean="0">
              <a:latin typeface="+mn-lt"/>
              <a:ea typeface="+mn-ea"/>
              <a:cs typeface="+mn-cs"/>
            </a:endParaRPr>
          </a:p>
        </p:txBody>
      </p:sp>
      <p:cxnSp>
        <p:nvCxnSpPr>
          <p:cNvPr id="3" name="直線コネクタ 2"/>
          <p:cNvCxnSpPr/>
          <p:nvPr/>
        </p:nvCxnSpPr>
        <p:spPr>
          <a:xfrm>
            <a:off x="125413" y="1033463"/>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26632" name="テキスト ボックス 18"/>
          <p:cNvSpPr txBox="1">
            <a:spLocks noChangeArrowheads="1"/>
          </p:cNvSpPr>
          <p:nvPr/>
        </p:nvSpPr>
        <p:spPr bwMode="auto">
          <a:xfrm>
            <a:off x="3947" y="1196752"/>
            <a:ext cx="914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lgn="ctr"/>
            <a:r>
              <a:rPr lang="ja-JP" altLang="en-US" sz="2800" dirty="0"/>
              <a:t>関係性構築を</a:t>
            </a:r>
            <a:r>
              <a:rPr lang="ja-JP" altLang="en-US" sz="2800" dirty="0" smtClean="0"/>
              <a:t>表す考え方として</a:t>
            </a:r>
            <a:endParaRPr lang="ja-JP" altLang="en-US" sz="2800" dirty="0"/>
          </a:p>
        </p:txBody>
      </p:sp>
      <p:sp>
        <p:nvSpPr>
          <p:cNvPr id="4" name="正方形/長方形 3"/>
          <p:cNvSpPr/>
          <p:nvPr/>
        </p:nvSpPr>
        <p:spPr>
          <a:xfrm>
            <a:off x="19645" y="1640994"/>
            <a:ext cx="9144000" cy="707886"/>
          </a:xfrm>
          <a:prstGeom prst="rect">
            <a:avLst/>
          </a:prstGeom>
        </p:spPr>
        <p:txBody>
          <a:bodyPr wrap="square">
            <a:spAutoFit/>
          </a:bodyPr>
          <a:lstStyle/>
          <a:p>
            <a:pPr algn="ctr"/>
            <a:r>
              <a:rPr lang="ja-JP" altLang="en-US" sz="4000" dirty="0" smtClean="0">
                <a:solidFill>
                  <a:srgbClr val="0000FF"/>
                </a:solidFill>
              </a:rPr>
              <a:t>リレーションシップ・マーケティング</a:t>
            </a:r>
            <a:r>
              <a:rPr lang="ja-JP" altLang="en-US" sz="2400" dirty="0" smtClean="0"/>
              <a:t>がある</a:t>
            </a:r>
            <a:endParaRPr lang="ja-JP" altLang="en-US" sz="2400" dirty="0"/>
          </a:p>
        </p:txBody>
      </p:sp>
      <p:sp>
        <p:nvSpPr>
          <p:cNvPr id="15" name="テキスト ボックス 20"/>
          <p:cNvSpPr txBox="1">
            <a:spLocks noChangeArrowheads="1"/>
          </p:cNvSpPr>
          <p:nvPr/>
        </p:nvSpPr>
        <p:spPr bwMode="auto">
          <a:xfrm>
            <a:off x="35496" y="2276872"/>
            <a:ext cx="54650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r>
              <a:rPr lang="en-US" altLang="ja-JP" sz="2800" dirty="0" smtClean="0"/>
              <a:t>■</a:t>
            </a:r>
            <a:r>
              <a:rPr lang="ja-JP" altLang="en-US" sz="2800" dirty="0" smtClean="0"/>
              <a:t>リレーションシップ</a:t>
            </a:r>
            <a:r>
              <a:rPr lang="ja-JP" altLang="en-US" sz="2800" dirty="0"/>
              <a:t>・マーケティング</a:t>
            </a:r>
          </a:p>
        </p:txBody>
      </p:sp>
      <p:sp>
        <p:nvSpPr>
          <p:cNvPr id="14" name="テキスト ボックス 13"/>
          <p:cNvSpPr txBox="1"/>
          <p:nvPr/>
        </p:nvSpPr>
        <p:spPr>
          <a:xfrm>
            <a:off x="323528" y="2879732"/>
            <a:ext cx="8208915" cy="1237410"/>
          </a:xfrm>
          <a:prstGeom prst="snip2DiagRect">
            <a:avLst>
              <a:gd name="adj1" fmla="val 0"/>
              <a:gd name="adj2" fmla="val 8352"/>
            </a:avLst>
          </a:prstGeom>
          <a:noFill/>
          <a:ln w="57150" cmpd="sng">
            <a:solidFill>
              <a:schemeClr val="accent1"/>
            </a:solidFill>
          </a:ln>
        </p:spPr>
        <p:txBody>
          <a:bodyPr wrap="square">
            <a:spAutoFit/>
          </a:bodyPr>
          <a:lstStyle/>
          <a:p>
            <a:pPr>
              <a:defRPr/>
            </a:pPr>
            <a:endParaRPr lang="ja-JP" altLang="en-US" sz="3200" dirty="0"/>
          </a:p>
        </p:txBody>
      </p:sp>
      <p:sp>
        <p:nvSpPr>
          <p:cNvPr id="20" name="正方形/長方形 6"/>
          <p:cNvSpPr>
            <a:spLocks noChangeArrowheads="1"/>
          </p:cNvSpPr>
          <p:nvPr/>
        </p:nvSpPr>
        <p:spPr bwMode="auto">
          <a:xfrm>
            <a:off x="323528" y="2944108"/>
            <a:ext cx="8219255"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3000" dirty="0"/>
              <a:t>取引を開始し維持するために主要な関係者</a:t>
            </a:r>
            <a:r>
              <a:rPr lang="ja-JP" altLang="en-US" sz="3000" dirty="0" smtClean="0"/>
              <a:t>と相互</a:t>
            </a:r>
            <a:r>
              <a:rPr lang="ja-JP" altLang="en-US" sz="3000" dirty="0"/>
              <a:t>に</a:t>
            </a:r>
            <a:r>
              <a:rPr lang="ja-JP" altLang="en-US" sz="3200" dirty="0">
                <a:solidFill>
                  <a:srgbClr val="FF0000"/>
                </a:solidFill>
              </a:rPr>
              <a:t>満足</a:t>
            </a:r>
            <a:r>
              <a:rPr lang="ja-JP" altLang="en-US" sz="3000" dirty="0">
                <a:solidFill>
                  <a:srgbClr val="000000"/>
                </a:solidFill>
              </a:rPr>
              <a:t>のいく長期的な関係を築く</a:t>
            </a:r>
            <a:r>
              <a:rPr lang="ja-JP" altLang="en-US" sz="3000" dirty="0"/>
              <a:t>こと</a:t>
            </a:r>
          </a:p>
        </p:txBody>
      </p:sp>
      <p:sp>
        <p:nvSpPr>
          <p:cNvPr id="24" name="テキスト ボックス 23"/>
          <p:cNvSpPr txBox="1"/>
          <p:nvPr/>
        </p:nvSpPr>
        <p:spPr>
          <a:xfrm>
            <a:off x="5010803" y="3604954"/>
            <a:ext cx="3521637" cy="400110"/>
          </a:xfrm>
          <a:prstGeom prst="rect">
            <a:avLst/>
          </a:prstGeom>
          <a:noFill/>
        </p:spPr>
        <p:txBody>
          <a:bodyPr wrap="square" rtlCol="0">
            <a:spAutoFit/>
          </a:bodyPr>
          <a:lstStyle/>
          <a:p>
            <a:pPr algn="r"/>
            <a:r>
              <a:rPr kumimoji="1" lang="en-US" altLang="ja-JP" sz="2000" dirty="0" err="1" smtClean="0"/>
              <a:t>Kotler</a:t>
            </a:r>
            <a:r>
              <a:rPr kumimoji="1" lang="en-US" altLang="ja-JP" sz="2000" dirty="0" smtClean="0"/>
              <a:t> </a:t>
            </a:r>
            <a:r>
              <a:rPr kumimoji="1" lang="ja-JP" altLang="en-US" sz="2000" dirty="0" smtClean="0"/>
              <a:t>（</a:t>
            </a:r>
            <a:r>
              <a:rPr kumimoji="1" lang="en-US" altLang="ja-JP" sz="2000" dirty="0" smtClean="0"/>
              <a:t>2008</a:t>
            </a:r>
            <a:r>
              <a:rPr kumimoji="1" lang="ja-JP" altLang="en-US" sz="2000" dirty="0" smtClean="0"/>
              <a:t>）</a:t>
            </a:r>
            <a:endParaRPr kumimoji="1" lang="ja-JP" altLang="en-US" sz="2000" dirty="0"/>
          </a:p>
        </p:txBody>
      </p:sp>
      <p:sp>
        <p:nvSpPr>
          <p:cNvPr id="6" name="スライド番号プレースホルダー 5"/>
          <p:cNvSpPr>
            <a:spLocks noGrp="1"/>
          </p:cNvSpPr>
          <p:nvPr>
            <p:ph type="sldNum" sz="quarter" idx="12"/>
          </p:nvPr>
        </p:nvSpPr>
        <p:spPr/>
        <p:txBody>
          <a:bodyPr/>
          <a:lstStyle/>
          <a:p>
            <a:pPr>
              <a:defRPr/>
            </a:pPr>
            <a:fld id="{5A1E0EB6-E441-404D-A568-B745D15E2C8E}" type="slidenum">
              <a:rPr lang="ja-JP" altLang="en-US" sz="2800" smtClean="0"/>
              <a:pPr>
                <a:defRPr/>
              </a:pPr>
              <a:t>11</a:t>
            </a:fld>
            <a:endParaRPr lang="ja-JP" altLang="en-US" sz="2800"/>
          </a:p>
        </p:txBody>
      </p:sp>
      <p:sp>
        <p:nvSpPr>
          <p:cNvPr id="5" name="下矢印 4"/>
          <p:cNvSpPr/>
          <p:nvPr/>
        </p:nvSpPr>
        <p:spPr>
          <a:xfrm>
            <a:off x="3643471" y="4221088"/>
            <a:ext cx="1792625" cy="64807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10" name="図形グループ 9"/>
          <p:cNvGrpSpPr/>
          <p:nvPr/>
        </p:nvGrpSpPr>
        <p:grpSpPr>
          <a:xfrm>
            <a:off x="179512" y="5013176"/>
            <a:ext cx="8768109" cy="1512168"/>
            <a:chOff x="179512" y="5013176"/>
            <a:chExt cx="8768109" cy="1512168"/>
          </a:xfrm>
        </p:grpSpPr>
        <p:sp>
          <p:nvSpPr>
            <p:cNvPr id="8" name="テキスト ボックス 7"/>
            <p:cNvSpPr txBox="1"/>
            <p:nvPr/>
          </p:nvSpPr>
          <p:spPr>
            <a:xfrm>
              <a:off x="2483768" y="5129897"/>
              <a:ext cx="6463853" cy="1323439"/>
            </a:xfrm>
            <a:prstGeom prst="rect">
              <a:avLst/>
            </a:prstGeom>
            <a:noFill/>
          </p:spPr>
          <p:txBody>
            <a:bodyPr wrap="square" rtlCol="0">
              <a:spAutoFit/>
            </a:bodyPr>
            <a:lstStyle/>
            <a:p>
              <a:r>
                <a:rPr lang="ja-JP" altLang="en-US" sz="4000" dirty="0" smtClean="0"/>
                <a:t>関係性構築には</a:t>
              </a:r>
              <a:endParaRPr lang="en-US" altLang="ja-JP" sz="4000" dirty="0"/>
            </a:p>
            <a:p>
              <a:r>
                <a:rPr lang="ja-JP" altLang="en-US" sz="4000" dirty="0" smtClean="0">
                  <a:solidFill>
                    <a:srgbClr val="FF0000"/>
                  </a:solidFill>
                </a:rPr>
                <a:t>顧客を満足させる</a:t>
              </a:r>
              <a:r>
                <a:rPr lang="ja-JP" altLang="en-US" sz="4000" dirty="0" smtClean="0"/>
                <a:t>ことが重要</a:t>
              </a:r>
              <a:endParaRPr kumimoji="1" lang="ja-JP" altLang="en-US" sz="4000" dirty="0"/>
            </a:p>
          </p:txBody>
        </p:sp>
        <p:pic>
          <p:nvPicPr>
            <p:cNvPr id="21" name="図 20"/>
            <p:cNvPicPr>
              <a:picLocks noChangeAspect="1"/>
            </p:cNvPicPr>
            <p:nvPr/>
          </p:nvPicPr>
          <p:blipFill>
            <a:blip r:embed="rId3"/>
            <a:stretch>
              <a:fillRect/>
            </a:stretch>
          </p:blipFill>
          <p:spPr>
            <a:xfrm rot="631766">
              <a:off x="1215066" y="5112626"/>
              <a:ext cx="1304507" cy="1304507"/>
            </a:xfrm>
            <a:prstGeom prst="rect">
              <a:avLst/>
            </a:prstGeom>
          </p:spPr>
        </p:pic>
        <p:pic>
          <p:nvPicPr>
            <p:cNvPr id="23" name="図 22"/>
            <p:cNvPicPr>
              <a:picLocks noChangeAspect="1"/>
            </p:cNvPicPr>
            <p:nvPr/>
          </p:nvPicPr>
          <p:blipFill>
            <a:blip r:embed="rId4"/>
            <a:stretch>
              <a:fillRect/>
            </a:stretch>
          </p:blipFill>
          <p:spPr>
            <a:xfrm>
              <a:off x="395536" y="5373216"/>
              <a:ext cx="1008112" cy="1008112"/>
            </a:xfrm>
            <a:prstGeom prst="rect">
              <a:avLst/>
            </a:prstGeom>
          </p:spPr>
        </p:pic>
        <p:sp>
          <p:nvSpPr>
            <p:cNvPr id="9" name="角丸四角形 8"/>
            <p:cNvSpPr/>
            <p:nvPr/>
          </p:nvSpPr>
          <p:spPr>
            <a:xfrm>
              <a:off x="179512" y="5013176"/>
              <a:ext cx="8712968" cy="1512168"/>
            </a:xfrm>
            <a:prstGeom prst="roundRect">
              <a:avLst/>
            </a:prstGeom>
            <a:noFill/>
            <a:ln>
              <a:solidFill>
                <a:srgbClr val="FF8F45"/>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25412" y="398463"/>
            <a:ext cx="8046987" cy="646331"/>
          </a:xfrm>
          <a:prstGeom prst="rect">
            <a:avLst/>
          </a:prstGeom>
          <a:noFill/>
        </p:spPr>
        <p:txBody>
          <a:bodyPr wrap="square">
            <a:spAutoFit/>
          </a:bodyPr>
          <a:lstStyle/>
          <a:p>
            <a:pPr fontAlgn="auto">
              <a:spcBef>
                <a:spcPts val="0"/>
              </a:spcBef>
              <a:spcAft>
                <a:spcPts val="0"/>
              </a:spcAft>
              <a:defRPr/>
            </a:pPr>
            <a:r>
              <a:rPr lang="ja-JP" altLang="en-US" sz="3600" dirty="0" smtClean="0">
                <a:latin typeface="+mn-lt"/>
                <a:ea typeface="+mn-ea"/>
                <a:cs typeface="+mn-cs"/>
              </a:rPr>
              <a:t>顧客満足</a:t>
            </a:r>
            <a:endParaRPr lang="en-US" altLang="ja-JP" sz="3600" dirty="0" smtClean="0">
              <a:latin typeface="+mn-lt"/>
              <a:ea typeface="+mn-ea"/>
              <a:cs typeface="+mn-cs"/>
            </a:endParaRPr>
          </a:p>
        </p:txBody>
      </p:sp>
      <p:cxnSp>
        <p:nvCxnSpPr>
          <p:cNvPr id="3" name="直線コネクタ 2"/>
          <p:cNvCxnSpPr/>
          <p:nvPr/>
        </p:nvCxnSpPr>
        <p:spPr>
          <a:xfrm>
            <a:off x="125413" y="1033463"/>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スライド番号プレースホルダー 5"/>
          <p:cNvSpPr>
            <a:spLocks noGrp="1"/>
          </p:cNvSpPr>
          <p:nvPr>
            <p:ph type="sldNum" sz="quarter" idx="12"/>
          </p:nvPr>
        </p:nvSpPr>
        <p:spPr/>
        <p:txBody>
          <a:bodyPr/>
          <a:lstStyle/>
          <a:p>
            <a:pPr>
              <a:defRPr/>
            </a:pPr>
            <a:fld id="{5A1E0EB6-E441-404D-A568-B745D15E2C8E}" type="slidenum">
              <a:rPr lang="ja-JP" altLang="en-US" sz="2800" smtClean="0"/>
              <a:pPr>
                <a:defRPr/>
              </a:pPr>
              <a:t>12</a:t>
            </a:fld>
            <a:endParaRPr lang="ja-JP" altLang="en-US" sz="2800"/>
          </a:p>
        </p:txBody>
      </p:sp>
      <p:sp>
        <p:nvSpPr>
          <p:cNvPr id="16" name="正方形/長方形 15"/>
          <p:cNvSpPr/>
          <p:nvPr/>
        </p:nvSpPr>
        <p:spPr>
          <a:xfrm>
            <a:off x="125412" y="1052736"/>
            <a:ext cx="2074005" cy="584776"/>
          </a:xfrm>
          <a:prstGeom prst="rect">
            <a:avLst/>
          </a:prstGeom>
        </p:spPr>
        <p:txBody>
          <a:bodyPr wrap="none">
            <a:spAutoFit/>
          </a:bodyPr>
          <a:lstStyle/>
          <a:p>
            <a:r>
              <a:rPr lang="en-US" altLang="ja-JP" sz="3200" dirty="0" smtClean="0"/>
              <a:t>■</a:t>
            </a:r>
            <a:r>
              <a:rPr lang="ja-JP" altLang="en-US" sz="3200" dirty="0" smtClean="0"/>
              <a:t>顧客</a:t>
            </a:r>
            <a:r>
              <a:rPr lang="ja-JP" altLang="en-US" sz="3200" dirty="0"/>
              <a:t>満足</a:t>
            </a:r>
          </a:p>
        </p:txBody>
      </p:sp>
      <p:sp>
        <p:nvSpPr>
          <p:cNvPr id="17" name="テキスト ボックス 16"/>
          <p:cNvSpPr txBox="1"/>
          <p:nvPr/>
        </p:nvSpPr>
        <p:spPr>
          <a:xfrm>
            <a:off x="395536" y="1693838"/>
            <a:ext cx="8277358" cy="1887890"/>
          </a:xfrm>
          <a:prstGeom prst="snip2DiagRect">
            <a:avLst/>
          </a:prstGeom>
          <a:noFill/>
          <a:ln w="57150" cmpd="sng">
            <a:solidFill>
              <a:schemeClr val="accent1"/>
            </a:solidFill>
          </a:ln>
        </p:spPr>
        <p:txBody>
          <a:bodyPr wrap="square">
            <a:spAutoFit/>
          </a:bodyPr>
          <a:lstStyle/>
          <a:p>
            <a:pPr>
              <a:defRPr/>
            </a:pPr>
            <a:endParaRPr lang="ja-JP" altLang="en-US" sz="1100" dirty="0"/>
          </a:p>
        </p:txBody>
      </p:sp>
      <p:sp>
        <p:nvSpPr>
          <p:cNvPr id="18" name="テキスト ボックス 17"/>
          <p:cNvSpPr txBox="1"/>
          <p:nvPr/>
        </p:nvSpPr>
        <p:spPr>
          <a:xfrm>
            <a:off x="539552" y="1765846"/>
            <a:ext cx="8208912" cy="1815882"/>
          </a:xfrm>
          <a:prstGeom prst="rect">
            <a:avLst/>
          </a:prstGeom>
          <a:noFill/>
        </p:spPr>
        <p:txBody>
          <a:bodyPr wrap="square" rtlCol="0">
            <a:spAutoFit/>
          </a:bodyPr>
          <a:lstStyle/>
          <a:p>
            <a:r>
              <a:rPr lang="ja-JP" altLang="en-US" sz="2800" dirty="0"/>
              <a:t>満足とは消費者の充足反応で</a:t>
            </a:r>
            <a:r>
              <a:rPr lang="ja-JP" altLang="en-US" sz="2800" dirty="0" smtClean="0"/>
              <a:t>あり、製品</a:t>
            </a:r>
            <a:r>
              <a:rPr lang="ja-JP" altLang="en-US" sz="2800" dirty="0"/>
              <a:t>また</a:t>
            </a:r>
            <a:r>
              <a:rPr lang="ja-JP" altLang="en-US" sz="2800" dirty="0" smtClean="0"/>
              <a:t>は</a:t>
            </a:r>
            <a:endParaRPr lang="en-US" altLang="ja-JP" sz="2800" dirty="0" smtClean="0"/>
          </a:p>
          <a:p>
            <a:r>
              <a:rPr lang="ja-JP" altLang="en-US" sz="2800" dirty="0" smtClean="0"/>
              <a:t>サービス</a:t>
            </a:r>
            <a:r>
              <a:rPr lang="ja-JP" altLang="en-US" sz="2800" dirty="0"/>
              <a:t>の特徴，あるいは製品またはサービス自体</a:t>
            </a:r>
            <a:r>
              <a:rPr lang="ja-JP" altLang="en-US" sz="2800" dirty="0" smtClean="0"/>
              <a:t>が喜ばしい</a:t>
            </a:r>
            <a:r>
              <a:rPr lang="ja-JP" altLang="en-US" sz="2800" dirty="0"/>
              <a:t>水準の消費関連の充足を</a:t>
            </a:r>
            <a:r>
              <a:rPr lang="ja-JP" altLang="en-US" sz="2800" dirty="0" smtClean="0"/>
              <a:t>もたらしたという</a:t>
            </a:r>
            <a:endParaRPr lang="en-US" altLang="ja-JP" sz="2800" dirty="0" smtClean="0"/>
          </a:p>
          <a:p>
            <a:r>
              <a:rPr lang="ja-JP" altLang="en-US" sz="2800" dirty="0" smtClean="0"/>
              <a:t>判断</a:t>
            </a:r>
            <a:r>
              <a:rPr lang="ja-JP" altLang="en-US" sz="2800" dirty="0"/>
              <a:t>で</a:t>
            </a:r>
            <a:r>
              <a:rPr lang="ja-JP" altLang="en-US" sz="2800" dirty="0" smtClean="0"/>
              <a:t>ある</a:t>
            </a:r>
            <a:endParaRPr kumimoji="1" lang="ja-JP" altLang="en-US" sz="2800" dirty="0"/>
          </a:p>
        </p:txBody>
      </p:sp>
      <p:sp>
        <p:nvSpPr>
          <p:cNvPr id="19" name="正方形/長方形 18"/>
          <p:cNvSpPr/>
          <p:nvPr/>
        </p:nvSpPr>
        <p:spPr>
          <a:xfrm>
            <a:off x="6948264" y="3133998"/>
            <a:ext cx="1681470" cy="400110"/>
          </a:xfrm>
          <a:prstGeom prst="rect">
            <a:avLst/>
          </a:prstGeom>
        </p:spPr>
        <p:txBody>
          <a:bodyPr wrap="none">
            <a:spAutoFit/>
          </a:bodyPr>
          <a:lstStyle/>
          <a:p>
            <a:r>
              <a:rPr lang="en-US" altLang="ja-JP" sz="2000" dirty="0" smtClean="0"/>
              <a:t>Oliver</a:t>
            </a:r>
            <a:r>
              <a:rPr lang="ja-JP" altLang="en-US" sz="2000" dirty="0" smtClean="0"/>
              <a:t>（</a:t>
            </a:r>
            <a:r>
              <a:rPr lang="en-US" altLang="ja-JP" sz="2000" dirty="0" smtClean="0"/>
              <a:t>1997</a:t>
            </a:r>
            <a:r>
              <a:rPr lang="ja-JP" altLang="en-US" sz="2000" dirty="0" smtClean="0"/>
              <a:t>）</a:t>
            </a:r>
            <a:endParaRPr lang="ja-JP" altLang="en-US" sz="2000" dirty="0"/>
          </a:p>
        </p:txBody>
      </p:sp>
      <p:sp>
        <p:nvSpPr>
          <p:cNvPr id="5" name="正方形/長方形 4"/>
          <p:cNvSpPr/>
          <p:nvPr/>
        </p:nvSpPr>
        <p:spPr>
          <a:xfrm>
            <a:off x="35496" y="5715253"/>
            <a:ext cx="9108504" cy="1015663"/>
          </a:xfrm>
          <a:prstGeom prst="rect">
            <a:avLst/>
          </a:prstGeom>
        </p:spPr>
        <p:txBody>
          <a:bodyPr wrap="square">
            <a:spAutoFit/>
          </a:bodyPr>
          <a:lstStyle/>
          <a:p>
            <a:pPr algn="ctr"/>
            <a:r>
              <a:rPr lang="ja-JP" altLang="en-US" sz="2800" dirty="0"/>
              <a:t>顧客が満足であるか</a:t>
            </a:r>
            <a:r>
              <a:rPr lang="ja-JP" altLang="en-US" sz="2800" dirty="0" smtClean="0"/>
              <a:t>不満足で</a:t>
            </a:r>
            <a:r>
              <a:rPr lang="ja-JP" altLang="en-US" sz="2800" dirty="0"/>
              <a:t>あるか</a:t>
            </a:r>
            <a:r>
              <a:rPr lang="ja-JP" altLang="en-US" sz="2800" dirty="0" smtClean="0"/>
              <a:t>は</a:t>
            </a:r>
            <a:endParaRPr lang="en-US" altLang="ja-JP" sz="2800" dirty="0" smtClean="0"/>
          </a:p>
          <a:p>
            <a:pPr algn="ctr"/>
            <a:r>
              <a:rPr lang="ja-JP" altLang="en-US" sz="2800" dirty="0" smtClean="0"/>
              <a:t>顧客</a:t>
            </a:r>
            <a:r>
              <a:rPr lang="ja-JP" altLang="en-US" sz="2800" dirty="0"/>
              <a:t>の事前の</a:t>
            </a:r>
            <a:r>
              <a:rPr lang="ja-JP" altLang="en-US" sz="3200" dirty="0">
                <a:solidFill>
                  <a:srgbClr val="008000"/>
                </a:solidFill>
              </a:rPr>
              <a:t>期待</a:t>
            </a:r>
            <a:r>
              <a:rPr lang="ja-JP" altLang="en-US" sz="2800" dirty="0"/>
              <a:t>とその後の</a:t>
            </a:r>
            <a:r>
              <a:rPr lang="ja-JP" altLang="en-US" sz="3200" dirty="0">
                <a:solidFill>
                  <a:srgbClr val="FF8F45"/>
                </a:solidFill>
              </a:rPr>
              <a:t>成果</a:t>
            </a:r>
            <a:r>
              <a:rPr lang="ja-JP" altLang="en-US" sz="2800" dirty="0"/>
              <a:t>によって決定</a:t>
            </a:r>
            <a:r>
              <a:rPr lang="ja-JP" altLang="en-US" sz="2800" dirty="0" smtClean="0"/>
              <a:t>する</a:t>
            </a:r>
            <a:endParaRPr lang="ja-JP" altLang="en-US" sz="2800" dirty="0"/>
          </a:p>
        </p:txBody>
      </p:sp>
      <p:sp>
        <p:nvSpPr>
          <p:cNvPr id="22" name="正方形/長方形 21"/>
          <p:cNvSpPr/>
          <p:nvPr/>
        </p:nvSpPr>
        <p:spPr>
          <a:xfrm>
            <a:off x="1447936" y="4797152"/>
            <a:ext cx="1878541" cy="46858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ja-JP" altLang="en-US" sz="2400" dirty="0" smtClean="0"/>
              <a:t>顧客</a:t>
            </a:r>
            <a:endParaRPr lang="ja-JP" altLang="en-US" sz="2400" dirty="0"/>
          </a:p>
        </p:txBody>
      </p:sp>
      <p:grpSp>
        <p:nvGrpSpPr>
          <p:cNvPr id="8" name="図形グループ 7"/>
          <p:cNvGrpSpPr/>
          <p:nvPr/>
        </p:nvGrpSpPr>
        <p:grpSpPr>
          <a:xfrm>
            <a:off x="3419872" y="4869160"/>
            <a:ext cx="1008112" cy="864096"/>
            <a:chOff x="5436096" y="4149080"/>
            <a:chExt cx="1008112" cy="864096"/>
          </a:xfrm>
        </p:grpSpPr>
        <p:pic>
          <p:nvPicPr>
            <p:cNvPr id="26" name="図 25"/>
            <p:cNvPicPr>
              <a:picLocks noChangeAspect="1"/>
            </p:cNvPicPr>
            <p:nvPr/>
          </p:nvPicPr>
          <p:blipFill>
            <a:blip r:embed="rId3">
              <a:alphaModFix amt="88000"/>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5508104" y="4149080"/>
              <a:ext cx="864096" cy="864096"/>
            </a:xfrm>
            <a:prstGeom prst="rect">
              <a:avLst/>
            </a:prstGeom>
          </p:spPr>
        </p:pic>
        <p:sp>
          <p:nvSpPr>
            <p:cNvPr id="27" name="テキスト ボックス 26"/>
            <p:cNvSpPr txBox="1"/>
            <p:nvPr/>
          </p:nvSpPr>
          <p:spPr>
            <a:xfrm>
              <a:off x="5436096" y="4261738"/>
              <a:ext cx="1008112" cy="400110"/>
            </a:xfrm>
            <a:prstGeom prst="rect">
              <a:avLst/>
            </a:prstGeom>
            <a:noFill/>
          </p:spPr>
          <p:txBody>
            <a:bodyPr wrap="square" rtlCol="0">
              <a:spAutoFit/>
            </a:bodyPr>
            <a:lstStyle/>
            <a:p>
              <a:pPr algn="ctr"/>
              <a:r>
                <a:rPr lang="ja-JP" alt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満足</a:t>
              </a:r>
              <a:endParaRPr kumimoji="1" lang="ja-JP"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10" name="雲 9"/>
          <p:cNvSpPr/>
          <p:nvPr/>
        </p:nvSpPr>
        <p:spPr>
          <a:xfrm>
            <a:off x="2267744" y="4005064"/>
            <a:ext cx="1459853" cy="711368"/>
          </a:xfrm>
          <a:prstGeom prst="cloud">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400" dirty="0" smtClean="0"/>
              <a:t>期待</a:t>
            </a:r>
            <a:endParaRPr kumimoji="1" lang="ja-JP" altLang="en-US" sz="2400" dirty="0"/>
          </a:p>
        </p:txBody>
      </p:sp>
      <p:pic>
        <p:nvPicPr>
          <p:cNvPr id="30" name="図 29"/>
          <p:cNvPicPr>
            <a:picLocks noChangeAspect="1"/>
          </p:cNvPicPr>
          <p:nvPr/>
        </p:nvPicPr>
        <p:blipFill>
          <a:blip r:embed="rId5"/>
          <a:stretch>
            <a:fillRect/>
          </a:stretch>
        </p:blipFill>
        <p:spPr>
          <a:xfrm>
            <a:off x="1187624" y="3578410"/>
            <a:ext cx="1176681" cy="1176681"/>
          </a:xfrm>
          <a:prstGeom prst="rect">
            <a:avLst/>
          </a:prstGeom>
        </p:spPr>
      </p:pic>
      <p:sp>
        <p:nvSpPr>
          <p:cNvPr id="11" name="左右矢印 10"/>
          <p:cNvSpPr/>
          <p:nvPr/>
        </p:nvSpPr>
        <p:spPr>
          <a:xfrm>
            <a:off x="3779912" y="4149080"/>
            <a:ext cx="1512168" cy="576064"/>
          </a:xfrm>
          <a:prstGeom prst="leftRight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a:p>
        </p:txBody>
      </p:sp>
      <p:grpSp>
        <p:nvGrpSpPr>
          <p:cNvPr id="31" name="図形グループ 30"/>
          <p:cNvGrpSpPr/>
          <p:nvPr/>
        </p:nvGrpSpPr>
        <p:grpSpPr>
          <a:xfrm>
            <a:off x="4611511" y="4869160"/>
            <a:ext cx="1008112" cy="864096"/>
            <a:chOff x="5436096" y="4149080"/>
            <a:chExt cx="1008112" cy="864096"/>
          </a:xfrm>
        </p:grpSpPr>
        <p:pic>
          <p:nvPicPr>
            <p:cNvPr id="32" name="図 31"/>
            <p:cNvPicPr>
              <a:picLocks noChangeAspect="1"/>
            </p:cNvPicPr>
            <p:nvPr/>
          </p:nvPicPr>
          <p:blipFill>
            <a:blip r:embed="rId3">
              <a:alphaModFix amt="88000"/>
              <a:duotone>
                <a:prstClr val="black"/>
                <a:schemeClr val="accent5">
                  <a:tint val="45000"/>
                  <a:satMod val="400000"/>
                </a:schemeClr>
              </a:duotone>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5508104" y="4149080"/>
              <a:ext cx="864096" cy="864096"/>
            </a:xfrm>
            <a:prstGeom prst="rect">
              <a:avLst/>
            </a:prstGeom>
          </p:spPr>
        </p:pic>
        <p:sp>
          <p:nvSpPr>
            <p:cNvPr id="33" name="テキスト ボックス 32"/>
            <p:cNvSpPr txBox="1"/>
            <p:nvPr/>
          </p:nvSpPr>
          <p:spPr>
            <a:xfrm>
              <a:off x="5436096" y="4261738"/>
              <a:ext cx="1008112" cy="400110"/>
            </a:xfrm>
            <a:prstGeom prst="rect">
              <a:avLst/>
            </a:prstGeom>
            <a:noFill/>
          </p:spPr>
          <p:txBody>
            <a:bodyPr wrap="square" rtlCol="0">
              <a:spAutoFit/>
            </a:bodyPr>
            <a:lstStyle/>
            <a:p>
              <a:pPr algn="ctr"/>
              <a:r>
                <a:rPr lang="ja-JP" alt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不満足</a:t>
              </a:r>
              <a:endParaRPr kumimoji="1" lang="ja-JP"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pic>
        <p:nvPicPr>
          <p:cNvPr id="34" name="図 33"/>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6516216" y="3525461"/>
            <a:ext cx="1816616" cy="1415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正方形/長方形 34"/>
          <p:cNvSpPr/>
          <p:nvPr/>
        </p:nvSpPr>
        <p:spPr>
          <a:xfrm>
            <a:off x="5720961" y="4797152"/>
            <a:ext cx="1878541" cy="468580"/>
          </a:xfrm>
          <a:prstGeom prst="rect">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ja-JP" altLang="en-US" sz="2400" dirty="0"/>
              <a:t>企業</a:t>
            </a:r>
          </a:p>
        </p:txBody>
      </p:sp>
      <p:sp>
        <p:nvSpPr>
          <p:cNvPr id="36" name="円/楕円 35"/>
          <p:cNvSpPr/>
          <p:nvPr/>
        </p:nvSpPr>
        <p:spPr>
          <a:xfrm>
            <a:off x="5436096" y="3933056"/>
            <a:ext cx="1296144" cy="720080"/>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sz="2400" dirty="0" smtClean="0"/>
              <a:t>成果</a:t>
            </a:r>
            <a:endParaRPr kumimoji="1" lang="ja-JP" altLang="en-US" sz="2400" dirty="0"/>
          </a:p>
        </p:txBody>
      </p:sp>
    </p:spTree>
    <p:extLst>
      <p:ext uri="{BB962C8B-B14F-4D97-AF65-F5344CB8AC3E}">
        <p14:creationId xmlns:p14="http://schemas.microsoft.com/office/powerpoint/2010/main" val="322656702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25412" y="398463"/>
            <a:ext cx="8046987" cy="646331"/>
          </a:xfrm>
          <a:prstGeom prst="rect">
            <a:avLst/>
          </a:prstGeom>
          <a:noFill/>
        </p:spPr>
        <p:txBody>
          <a:bodyPr wrap="square">
            <a:spAutoFit/>
          </a:bodyPr>
          <a:lstStyle/>
          <a:p>
            <a:pPr fontAlgn="auto">
              <a:spcBef>
                <a:spcPts val="0"/>
              </a:spcBef>
              <a:spcAft>
                <a:spcPts val="0"/>
              </a:spcAft>
              <a:defRPr/>
            </a:pPr>
            <a:r>
              <a:rPr lang="ja-JP" altLang="en-US" sz="3600" dirty="0" smtClean="0">
                <a:latin typeface="+mn-lt"/>
                <a:ea typeface="+mn-ea"/>
                <a:cs typeface="+mn-cs"/>
              </a:rPr>
              <a:t>顧客満足形成</a:t>
            </a:r>
            <a:endParaRPr lang="en-US" altLang="ja-JP" sz="3600" dirty="0" smtClean="0">
              <a:latin typeface="+mn-lt"/>
              <a:ea typeface="+mn-ea"/>
              <a:cs typeface="+mn-cs"/>
            </a:endParaRPr>
          </a:p>
        </p:txBody>
      </p:sp>
      <p:cxnSp>
        <p:nvCxnSpPr>
          <p:cNvPr id="3" name="直線コネクタ 2"/>
          <p:cNvCxnSpPr/>
          <p:nvPr/>
        </p:nvCxnSpPr>
        <p:spPr>
          <a:xfrm>
            <a:off x="125413" y="1033463"/>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スライド番号プレースホルダー 5"/>
          <p:cNvSpPr>
            <a:spLocks noGrp="1"/>
          </p:cNvSpPr>
          <p:nvPr>
            <p:ph type="sldNum" sz="quarter" idx="12"/>
          </p:nvPr>
        </p:nvSpPr>
        <p:spPr/>
        <p:txBody>
          <a:bodyPr/>
          <a:lstStyle/>
          <a:p>
            <a:pPr>
              <a:defRPr/>
            </a:pPr>
            <a:fld id="{5A1E0EB6-E441-404D-A568-B745D15E2C8E}" type="slidenum">
              <a:rPr lang="ja-JP" altLang="en-US" sz="2800" smtClean="0"/>
              <a:pPr>
                <a:defRPr/>
              </a:pPr>
              <a:t>13</a:t>
            </a:fld>
            <a:endParaRPr lang="ja-JP" altLang="en-US" sz="2800"/>
          </a:p>
        </p:txBody>
      </p:sp>
      <p:sp>
        <p:nvSpPr>
          <p:cNvPr id="4" name="テキスト ボックス 3"/>
          <p:cNvSpPr txBox="1"/>
          <p:nvPr/>
        </p:nvSpPr>
        <p:spPr>
          <a:xfrm>
            <a:off x="107504" y="1052736"/>
            <a:ext cx="8856984" cy="523220"/>
          </a:xfrm>
          <a:prstGeom prst="rect">
            <a:avLst/>
          </a:prstGeom>
          <a:noFill/>
        </p:spPr>
        <p:txBody>
          <a:bodyPr wrap="square" rtlCol="0">
            <a:spAutoFit/>
          </a:bodyPr>
          <a:lstStyle/>
          <a:p>
            <a:r>
              <a:rPr kumimoji="1" lang="en-US" altLang="ja-JP" sz="2800" dirty="0" smtClean="0"/>
              <a:t>■</a:t>
            </a:r>
            <a:r>
              <a:rPr kumimoji="1" lang="ja-JP" altLang="en-US" sz="2800" dirty="0" smtClean="0"/>
              <a:t>期待</a:t>
            </a:r>
            <a:r>
              <a:rPr lang="ja-JP" altLang="en-US" sz="2800" dirty="0" smtClean="0"/>
              <a:t>不一致モデルによる顧客満足概念</a:t>
            </a:r>
            <a:endParaRPr kumimoji="1" lang="ja-JP" altLang="en-US" sz="2800" dirty="0"/>
          </a:p>
        </p:txBody>
      </p:sp>
      <p:grpSp>
        <p:nvGrpSpPr>
          <p:cNvPr id="10" name="図形グループ 9"/>
          <p:cNvGrpSpPr/>
          <p:nvPr/>
        </p:nvGrpSpPr>
        <p:grpSpPr>
          <a:xfrm>
            <a:off x="327050" y="1603966"/>
            <a:ext cx="8317417" cy="1248970"/>
            <a:chOff x="327050" y="1575956"/>
            <a:chExt cx="8317417" cy="1248970"/>
          </a:xfrm>
        </p:grpSpPr>
        <p:sp>
          <p:nvSpPr>
            <p:cNvPr id="9" name="角丸四角形 8"/>
            <p:cNvSpPr/>
            <p:nvPr/>
          </p:nvSpPr>
          <p:spPr>
            <a:xfrm>
              <a:off x="327050" y="1575956"/>
              <a:ext cx="8317417" cy="1248970"/>
            </a:xfrm>
            <a:prstGeom prst="roundRect">
              <a:avLst/>
            </a:prstGeom>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200" dirty="0" smtClean="0"/>
            </a:p>
          </p:txBody>
        </p:sp>
        <p:sp>
          <p:nvSpPr>
            <p:cNvPr id="7" name="テキスト ボックス 6"/>
            <p:cNvSpPr txBox="1"/>
            <p:nvPr/>
          </p:nvSpPr>
          <p:spPr>
            <a:xfrm>
              <a:off x="483860" y="1598994"/>
              <a:ext cx="4365298" cy="461665"/>
            </a:xfrm>
            <a:prstGeom prst="rect">
              <a:avLst/>
            </a:prstGeom>
            <a:noFill/>
          </p:spPr>
          <p:txBody>
            <a:bodyPr wrap="none" rtlCol="0">
              <a:spAutoFit/>
            </a:bodyPr>
            <a:lstStyle/>
            <a:p>
              <a:pPr marL="342900" indent="-342900">
                <a:buFont typeface="Wingdings" charset="2"/>
                <a:buChar char="ü"/>
              </a:pPr>
              <a:r>
                <a:rPr kumimoji="1" lang="ja-JP" altLang="en-US" sz="2400" dirty="0" smtClean="0"/>
                <a:t>期待・・・満足対象の</a:t>
              </a:r>
              <a:r>
                <a:rPr lang="ja-JP" altLang="en-US" sz="2400" dirty="0" smtClean="0"/>
                <a:t>事前</a:t>
              </a:r>
              <a:r>
                <a:rPr kumimoji="1" lang="ja-JP" altLang="en-US" sz="2400" dirty="0" smtClean="0"/>
                <a:t>評価</a:t>
              </a:r>
              <a:endParaRPr kumimoji="1" lang="ja-JP" altLang="en-US" sz="2400" dirty="0"/>
            </a:p>
          </p:txBody>
        </p:sp>
        <p:sp>
          <p:nvSpPr>
            <p:cNvPr id="19" name="テキスト ボックス 18"/>
            <p:cNvSpPr txBox="1"/>
            <p:nvPr/>
          </p:nvSpPr>
          <p:spPr>
            <a:xfrm>
              <a:off x="453158" y="1960830"/>
              <a:ext cx="7904728" cy="830997"/>
            </a:xfrm>
            <a:prstGeom prst="rect">
              <a:avLst/>
            </a:prstGeom>
            <a:noFill/>
          </p:spPr>
          <p:txBody>
            <a:bodyPr wrap="none" rtlCol="0">
              <a:spAutoFit/>
            </a:bodyPr>
            <a:lstStyle/>
            <a:p>
              <a:pPr marL="342900" indent="-342900">
                <a:buFont typeface="Wingdings" charset="2"/>
                <a:buChar char="ü"/>
              </a:pPr>
              <a:r>
                <a:rPr lang="ja-JP" altLang="en-US" sz="2400" dirty="0" smtClean="0"/>
                <a:t>成果・・・実際の品質ないし効用、あるいはそれらに対する</a:t>
              </a:r>
              <a:endParaRPr lang="en-US" altLang="ja-JP" sz="2400" dirty="0" smtClean="0"/>
            </a:p>
            <a:p>
              <a:r>
                <a:rPr lang="ja-JP" altLang="ja-JP" sz="2400" dirty="0"/>
                <a:t>　</a:t>
              </a:r>
              <a:r>
                <a:rPr lang="ja-JP" altLang="en-US" sz="2400" dirty="0" smtClean="0"/>
                <a:t>　　　　　　結果の評価</a:t>
              </a:r>
              <a:endParaRPr kumimoji="1" lang="ja-JP" altLang="en-US" sz="2400" dirty="0"/>
            </a:p>
          </p:txBody>
        </p:sp>
      </p:grpSp>
      <p:sp>
        <p:nvSpPr>
          <p:cNvPr id="15" name="雲 14"/>
          <p:cNvSpPr/>
          <p:nvPr/>
        </p:nvSpPr>
        <p:spPr>
          <a:xfrm>
            <a:off x="1259632" y="3140968"/>
            <a:ext cx="1327858" cy="636391"/>
          </a:xfrm>
          <a:prstGeom prst="cloud">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kumimoji="1" lang="ja-JP" altLang="en-US" sz="2400" dirty="0" smtClean="0"/>
              <a:t>期待</a:t>
            </a:r>
            <a:endParaRPr kumimoji="1" lang="ja-JP" altLang="en-US" sz="2400" dirty="0"/>
          </a:p>
        </p:txBody>
      </p:sp>
      <p:sp>
        <p:nvSpPr>
          <p:cNvPr id="16" name="角丸四角形 15"/>
          <p:cNvSpPr/>
          <p:nvPr/>
        </p:nvSpPr>
        <p:spPr>
          <a:xfrm>
            <a:off x="3491880" y="3212977"/>
            <a:ext cx="1224136" cy="50926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800" dirty="0" smtClean="0"/>
              <a:t>成果</a:t>
            </a:r>
            <a:endParaRPr kumimoji="1" lang="ja-JP" altLang="en-US" sz="2800" dirty="0"/>
          </a:p>
        </p:txBody>
      </p:sp>
      <p:sp>
        <p:nvSpPr>
          <p:cNvPr id="17" name="テキスト ボックス 16"/>
          <p:cNvSpPr txBox="1"/>
          <p:nvPr/>
        </p:nvSpPr>
        <p:spPr>
          <a:xfrm>
            <a:off x="2699792" y="3068960"/>
            <a:ext cx="668205" cy="707886"/>
          </a:xfrm>
          <a:prstGeom prst="rect">
            <a:avLst/>
          </a:prstGeom>
          <a:noFill/>
        </p:spPr>
        <p:txBody>
          <a:bodyPr wrap="square" rtlCol="0">
            <a:spAutoFit/>
          </a:bodyPr>
          <a:lstStyle/>
          <a:p>
            <a:r>
              <a:rPr lang="ja-JP" altLang="en-US" sz="4000" b="1" dirty="0" smtClean="0">
                <a:solidFill>
                  <a:srgbClr val="FF0000"/>
                </a:solidFill>
              </a:rPr>
              <a:t>＞</a:t>
            </a:r>
            <a:endParaRPr kumimoji="1" lang="ja-JP" altLang="en-US" sz="4000" b="1" dirty="0">
              <a:solidFill>
                <a:srgbClr val="FF0000"/>
              </a:solidFill>
            </a:endParaRPr>
          </a:p>
        </p:txBody>
      </p:sp>
      <p:sp>
        <p:nvSpPr>
          <p:cNvPr id="18" name="雲 17"/>
          <p:cNvSpPr/>
          <p:nvPr/>
        </p:nvSpPr>
        <p:spPr>
          <a:xfrm>
            <a:off x="1259632" y="3800721"/>
            <a:ext cx="1327858" cy="636391"/>
          </a:xfrm>
          <a:prstGeom prst="cloud">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kumimoji="1" lang="ja-JP" altLang="en-US" sz="2400" dirty="0" smtClean="0"/>
              <a:t>期待</a:t>
            </a:r>
            <a:endParaRPr kumimoji="1" lang="ja-JP" altLang="en-US" sz="2400" dirty="0"/>
          </a:p>
        </p:txBody>
      </p:sp>
      <p:sp>
        <p:nvSpPr>
          <p:cNvPr id="20" name="角丸四角形 19"/>
          <p:cNvSpPr/>
          <p:nvPr/>
        </p:nvSpPr>
        <p:spPr>
          <a:xfrm>
            <a:off x="3491880" y="3872730"/>
            <a:ext cx="1224136" cy="50926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800" dirty="0" smtClean="0"/>
              <a:t>成果</a:t>
            </a:r>
            <a:endParaRPr kumimoji="1" lang="ja-JP" altLang="en-US" sz="2800" dirty="0"/>
          </a:p>
        </p:txBody>
      </p:sp>
      <p:sp>
        <p:nvSpPr>
          <p:cNvPr id="22" name="テキスト ボックス 21"/>
          <p:cNvSpPr txBox="1"/>
          <p:nvPr/>
        </p:nvSpPr>
        <p:spPr>
          <a:xfrm>
            <a:off x="2699792" y="3728713"/>
            <a:ext cx="668205" cy="707886"/>
          </a:xfrm>
          <a:prstGeom prst="rect">
            <a:avLst/>
          </a:prstGeom>
          <a:noFill/>
        </p:spPr>
        <p:txBody>
          <a:bodyPr wrap="square" rtlCol="0">
            <a:spAutoFit/>
          </a:bodyPr>
          <a:lstStyle/>
          <a:p>
            <a:r>
              <a:rPr lang="ja-JP" altLang="en-US" sz="4000" b="1" dirty="0" smtClean="0">
                <a:solidFill>
                  <a:srgbClr val="FF0000"/>
                </a:solidFill>
              </a:rPr>
              <a:t>＝</a:t>
            </a:r>
            <a:endParaRPr kumimoji="1" lang="ja-JP" altLang="en-US" sz="4000" b="1" dirty="0">
              <a:solidFill>
                <a:srgbClr val="FF0000"/>
              </a:solidFill>
            </a:endParaRPr>
          </a:p>
        </p:txBody>
      </p:sp>
      <p:sp>
        <p:nvSpPr>
          <p:cNvPr id="23" name="雲 22"/>
          <p:cNvSpPr/>
          <p:nvPr/>
        </p:nvSpPr>
        <p:spPr>
          <a:xfrm>
            <a:off x="1259632" y="4509120"/>
            <a:ext cx="1327858" cy="636391"/>
          </a:xfrm>
          <a:prstGeom prst="cloud">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kumimoji="1" lang="ja-JP" altLang="en-US" sz="2400" dirty="0" smtClean="0"/>
              <a:t>期待</a:t>
            </a:r>
            <a:endParaRPr kumimoji="1" lang="ja-JP" altLang="en-US" sz="2400" dirty="0"/>
          </a:p>
        </p:txBody>
      </p:sp>
      <p:sp>
        <p:nvSpPr>
          <p:cNvPr id="24" name="角丸四角形 23"/>
          <p:cNvSpPr/>
          <p:nvPr/>
        </p:nvSpPr>
        <p:spPr>
          <a:xfrm>
            <a:off x="3491880" y="4581129"/>
            <a:ext cx="1224136" cy="50926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800" dirty="0" smtClean="0"/>
              <a:t>成果</a:t>
            </a:r>
            <a:endParaRPr kumimoji="1" lang="ja-JP" altLang="en-US" sz="2800" dirty="0"/>
          </a:p>
        </p:txBody>
      </p:sp>
      <p:sp>
        <p:nvSpPr>
          <p:cNvPr id="25" name="テキスト ボックス 24"/>
          <p:cNvSpPr txBox="1"/>
          <p:nvPr/>
        </p:nvSpPr>
        <p:spPr>
          <a:xfrm>
            <a:off x="2699792" y="4437112"/>
            <a:ext cx="668205" cy="707886"/>
          </a:xfrm>
          <a:prstGeom prst="rect">
            <a:avLst/>
          </a:prstGeom>
          <a:noFill/>
        </p:spPr>
        <p:txBody>
          <a:bodyPr wrap="square" rtlCol="0">
            <a:spAutoFit/>
          </a:bodyPr>
          <a:lstStyle/>
          <a:p>
            <a:r>
              <a:rPr lang="ja-JP" altLang="en-US" sz="4000" b="1" dirty="0" smtClean="0">
                <a:solidFill>
                  <a:srgbClr val="FF0000"/>
                </a:solidFill>
              </a:rPr>
              <a:t>＜</a:t>
            </a:r>
            <a:endParaRPr kumimoji="1" lang="ja-JP" altLang="en-US" sz="4000" b="1" dirty="0">
              <a:solidFill>
                <a:srgbClr val="FF0000"/>
              </a:solidFill>
            </a:endParaRPr>
          </a:p>
        </p:txBody>
      </p:sp>
      <p:sp>
        <p:nvSpPr>
          <p:cNvPr id="12" name="正方形/長方形 11"/>
          <p:cNvSpPr/>
          <p:nvPr/>
        </p:nvSpPr>
        <p:spPr>
          <a:xfrm>
            <a:off x="327050" y="5499229"/>
            <a:ext cx="8317417" cy="954107"/>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ja-JP" altLang="en-US" sz="2800" dirty="0"/>
              <a:t>成果が事前の期待を上回る</a:t>
            </a:r>
            <a:r>
              <a:rPr lang="ja-JP" altLang="en-US" sz="2800" dirty="0" smtClean="0"/>
              <a:t>か一致</a:t>
            </a:r>
            <a:r>
              <a:rPr lang="ja-JP" altLang="en-US" sz="2800" dirty="0"/>
              <a:t>する場合</a:t>
            </a:r>
            <a:r>
              <a:rPr lang="ja-JP" altLang="en-US" sz="2800" dirty="0" smtClean="0"/>
              <a:t>に</a:t>
            </a:r>
            <a:endParaRPr lang="en-US" altLang="ja-JP" sz="2800" dirty="0" smtClean="0"/>
          </a:p>
          <a:p>
            <a:pPr algn="ctr"/>
            <a:r>
              <a:rPr lang="ja-JP" altLang="en-US" sz="2800" dirty="0" smtClean="0"/>
              <a:t>顧客は満足</a:t>
            </a:r>
            <a:r>
              <a:rPr lang="ja-JP" altLang="en-US" sz="2800" dirty="0"/>
              <a:t>を</a:t>
            </a:r>
            <a:r>
              <a:rPr lang="ja-JP" altLang="en-US" sz="2800" dirty="0" smtClean="0"/>
              <a:t>感じ下回る</a:t>
            </a:r>
            <a:r>
              <a:rPr lang="ja-JP" altLang="en-US" sz="2800" dirty="0"/>
              <a:t>場合は不満足を感じる</a:t>
            </a:r>
          </a:p>
        </p:txBody>
      </p:sp>
      <p:sp>
        <p:nvSpPr>
          <p:cNvPr id="13" name="右矢印 12"/>
          <p:cNvSpPr/>
          <p:nvPr/>
        </p:nvSpPr>
        <p:spPr>
          <a:xfrm>
            <a:off x="4870906" y="3284984"/>
            <a:ext cx="565190" cy="346768"/>
          </a:xfrm>
          <a:prstGeom prst="rightArrow">
            <a:avLst/>
          </a:prstGeom>
        </p:spPr>
        <p:style>
          <a:lnRef idx="1">
            <a:schemeClr val="accent4"/>
          </a:lnRef>
          <a:fillRef idx="2">
            <a:schemeClr val="accent4"/>
          </a:fillRef>
          <a:effectRef idx="1">
            <a:schemeClr val="accent4"/>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200" dirty="0" smtClean="0"/>
          </a:p>
        </p:txBody>
      </p:sp>
      <p:sp>
        <p:nvSpPr>
          <p:cNvPr id="26" name="右矢印 25"/>
          <p:cNvSpPr/>
          <p:nvPr/>
        </p:nvSpPr>
        <p:spPr>
          <a:xfrm>
            <a:off x="4870906" y="3933056"/>
            <a:ext cx="565190" cy="346768"/>
          </a:xfrm>
          <a:prstGeom prst="rightArrow">
            <a:avLst/>
          </a:prstGeom>
        </p:spPr>
        <p:style>
          <a:lnRef idx="1">
            <a:schemeClr val="accent4"/>
          </a:lnRef>
          <a:fillRef idx="2">
            <a:schemeClr val="accent4"/>
          </a:fillRef>
          <a:effectRef idx="1">
            <a:schemeClr val="accent4"/>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200" dirty="0" smtClean="0"/>
          </a:p>
        </p:txBody>
      </p:sp>
      <p:sp>
        <p:nvSpPr>
          <p:cNvPr id="27" name="右矢印 26"/>
          <p:cNvSpPr/>
          <p:nvPr/>
        </p:nvSpPr>
        <p:spPr>
          <a:xfrm>
            <a:off x="4870906" y="4653136"/>
            <a:ext cx="565190" cy="346768"/>
          </a:xfrm>
          <a:prstGeom prst="rightArrow">
            <a:avLst/>
          </a:prstGeom>
        </p:spPr>
        <p:style>
          <a:lnRef idx="1">
            <a:schemeClr val="accent4"/>
          </a:lnRef>
          <a:fillRef idx="2">
            <a:schemeClr val="accent4"/>
          </a:fillRef>
          <a:effectRef idx="1">
            <a:schemeClr val="accent4"/>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200" dirty="0" smtClean="0"/>
          </a:p>
        </p:txBody>
      </p:sp>
      <p:sp>
        <p:nvSpPr>
          <p:cNvPr id="28" name="テキスト ボックス 27"/>
          <p:cNvSpPr txBox="1"/>
          <p:nvPr/>
        </p:nvSpPr>
        <p:spPr>
          <a:xfrm>
            <a:off x="6372200" y="3140968"/>
            <a:ext cx="2272267" cy="523220"/>
          </a:xfrm>
          <a:prstGeom prst="rect">
            <a:avLst/>
          </a:prstGeom>
          <a:noFill/>
        </p:spPr>
        <p:txBody>
          <a:bodyPr wrap="square" rtlCol="0">
            <a:spAutoFit/>
          </a:bodyPr>
          <a:lstStyle/>
          <a:p>
            <a:r>
              <a:rPr kumimoji="1" lang="ja-JP" altLang="en-US" sz="2800" dirty="0" smtClean="0"/>
              <a:t>不一致</a:t>
            </a:r>
            <a:endParaRPr kumimoji="1" lang="ja-JP" altLang="en-US" sz="2800" dirty="0"/>
          </a:p>
        </p:txBody>
      </p:sp>
      <p:sp>
        <p:nvSpPr>
          <p:cNvPr id="29" name="テキスト ボックス 28"/>
          <p:cNvSpPr txBox="1"/>
          <p:nvPr/>
        </p:nvSpPr>
        <p:spPr>
          <a:xfrm>
            <a:off x="6372200" y="3872730"/>
            <a:ext cx="1800199" cy="523220"/>
          </a:xfrm>
          <a:prstGeom prst="rect">
            <a:avLst/>
          </a:prstGeom>
          <a:noFill/>
        </p:spPr>
        <p:txBody>
          <a:bodyPr wrap="square" rtlCol="0">
            <a:spAutoFit/>
          </a:bodyPr>
          <a:lstStyle/>
          <a:p>
            <a:r>
              <a:rPr kumimoji="1" lang="ja-JP" altLang="en-US" sz="2800" dirty="0" smtClean="0"/>
              <a:t>一致</a:t>
            </a:r>
            <a:endParaRPr kumimoji="1" lang="ja-JP" altLang="en-US" sz="2800" dirty="0"/>
          </a:p>
        </p:txBody>
      </p:sp>
      <p:sp>
        <p:nvSpPr>
          <p:cNvPr id="30" name="テキスト ボックス 29"/>
          <p:cNvSpPr txBox="1"/>
          <p:nvPr/>
        </p:nvSpPr>
        <p:spPr>
          <a:xfrm>
            <a:off x="6372200" y="4581128"/>
            <a:ext cx="1512168" cy="523220"/>
          </a:xfrm>
          <a:prstGeom prst="rect">
            <a:avLst/>
          </a:prstGeom>
          <a:noFill/>
        </p:spPr>
        <p:txBody>
          <a:bodyPr wrap="square" rtlCol="0">
            <a:spAutoFit/>
          </a:bodyPr>
          <a:lstStyle/>
          <a:p>
            <a:r>
              <a:rPr kumimoji="1" lang="ja-JP" altLang="en-US" sz="2800" dirty="0" smtClean="0"/>
              <a:t>不一致</a:t>
            </a:r>
            <a:endParaRPr kumimoji="1" lang="ja-JP" altLang="en-US" sz="2800" dirty="0"/>
          </a:p>
        </p:txBody>
      </p:sp>
      <p:grpSp>
        <p:nvGrpSpPr>
          <p:cNvPr id="31" name="図形グループ 30"/>
          <p:cNvGrpSpPr/>
          <p:nvPr/>
        </p:nvGrpSpPr>
        <p:grpSpPr>
          <a:xfrm>
            <a:off x="5436095" y="4581128"/>
            <a:ext cx="859143" cy="708397"/>
            <a:chOff x="5436096" y="4310503"/>
            <a:chExt cx="1008112" cy="864094"/>
          </a:xfrm>
        </p:grpSpPr>
        <p:pic>
          <p:nvPicPr>
            <p:cNvPr id="32" name="図 31"/>
            <p:cNvPicPr>
              <a:picLocks noChangeAspect="1"/>
            </p:cNvPicPr>
            <p:nvPr/>
          </p:nvPicPr>
          <p:blipFill>
            <a:blip r:embed="rId3">
              <a:alphaModFix amt="88000"/>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5508104" y="4310503"/>
              <a:ext cx="864096" cy="864094"/>
            </a:xfrm>
            <a:prstGeom prst="rect">
              <a:avLst/>
            </a:prstGeom>
          </p:spPr>
        </p:pic>
        <p:sp>
          <p:nvSpPr>
            <p:cNvPr id="33" name="テキスト ボックス 32"/>
            <p:cNvSpPr txBox="1"/>
            <p:nvPr/>
          </p:nvSpPr>
          <p:spPr>
            <a:xfrm>
              <a:off x="5436096" y="4398337"/>
              <a:ext cx="1008112" cy="565466"/>
            </a:xfrm>
            <a:prstGeom prst="rect">
              <a:avLst/>
            </a:prstGeom>
            <a:noFill/>
          </p:spPr>
          <p:txBody>
            <a:bodyPr wrap="square" rtlCol="0">
              <a:spAutoFit/>
            </a:bodyPr>
            <a:lstStyle/>
            <a:p>
              <a:pPr algn="ctr"/>
              <a:r>
                <a:rPr lang="ja-JP" alt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満足</a:t>
              </a:r>
              <a:endParaRPr kumimoji="1" lang="ja-JP" alt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34" name="図形グループ 33"/>
          <p:cNvGrpSpPr/>
          <p:nvPr/>
        </p:nvGrpSpPr>
        <p:grpSpPr>
          <a:xfrm>
            <a:off x="5436096" y="3093914"/>
            <a:ext cx="936104" cy="778816"/>
            <a:chOff x="5612609" y="2157810"/>
            <a:chExt cx="1008112" cy="864096"/>
          </a:xfrm>
        </p:grpSpPr>
        <p:pic>
          <p:nvPicPr>
            <p:cNvPr id="35" name="図 34"/>
            <p:cNvPicPr>
              <a:picLocks noChangeAspect="1"/>
            </p:cNvPicPr>
            <p:nvPr/>
          </p:nvPicPr>
          <p:blipFill>
            <a:blip r:embed="rId3">
              <a:alphaModFix amt="88000"/>
              <a:duotone>
                <a:prstClr val="black"/>
                <a:schemeClr val="accent5">
                  <a:tint val="45000"/>
                  <a:satMod val="400000"/>
                </a:schemeClr>
              </a:duotone>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5673744" y="2157810"/>
              <a:ext cx="864096" cy="864096"/>
            </a:xfrm>
            <a:prstGeom prst="rect">
              <a:avLst/>
            </a:prstGeom>
          </p:spPr>
        </p:pic>
        <p:sp>
          <p:nvSpPr>
            <p:cNvPr id="36" name="テキスト ボックス 35"/>
            <p:cNvSpPr txBox="1"/>
            <p:nvPr/>
          </p:nvSpPr>
          <p:spPr>
            <a:xfrm>
              <a:off x="5612609" y="2298956"/>
              <a:ext cx="1008112" cy="409774"/>
            </a:xfrm>
            <a:prstGeom prst="rect">
              <a:avLst/>
            </a:prstGeom>
            <a:noFill/>
          </p:spPr>
          <p:txBody>
            <a:bodyPr wrap="square" rtlCol="0">
              <a:spAutoFit/>
            </a:bodyPr>
            <a:lstStyle/>
            <a:p>
              <a:pPr algn="ctr"/>
              <a:r>
                <a:rPr lang="ja-JP" alt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不満足</a:t>
              </a:r>
              <a:endParaRPr kumimoji="1" lang="ja-JP" alt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40" name="図形グループ 39"/>
          <p:cNvGrpSpPr/>
          <p:nvPr/>
        </p:nvGrpSpPr>
        <p:grpSpPr>
          <a:xfrm>
            <a:off x="5441049" y="3872731"/>
            <a:ext cx="859143" cy="708397"/>
            <a:chOff x="5436096" y="4486173"/>
            <a:chExt cx="1008112" cy="864094"/>
          </a:xfrm>
        </p:grpSpPr>
        <p:pic>
          <p:nvPicPr>
            <p:cNvPr id="41" name="図 40"/>
            <p:cNvPicPr>
              <a:picLocks noChangeAspect="1"/>
            </p:cNvPicPr>
            <p:nvPr/>
          </p:nvPicPr>
          <p:blipFill>
            <a:blip r:embed="rId5">
              <a:alphaModFix amt="88000"/>
              <a:extLst>
                <a:ext uri="{BEBA8EAE-BF5A-486C-A8C5-ECC9F3942E4B}">
                  <a14:imgProps xmlns:a14="http://schemas.microsoft.com/office/drawing/2010/main">
                    <a14:imgLayer r:embed="rId4">
                      <a14:imgEffect>
                        <a14:colorTemperature colorTemp="11200"/>
                      </a14:imgEffect>
                      <a14:imgEffect>
                        <a14:saturation sat="33000"/>
                      </a14:imgEffect>
                    </a14:imgLayer>
                  </a14:imgProps>
                </a:ext>
              </a:extLst>
            </a:blip>
            <a:stretch>
              <a:fillRect/>
            </a:stretch>
          </p:blipFill>
          <p:spPr>
            <a:xfrm>
              <a:off x="5508104" y="4486173"/>
              <a:ext cx="864096" cy="864094"/>
            </a:xfrm>
            <a:prstGeom prst="rect">
              <a:avLst/>
            </a:prstGeom>
          </p:spPr>
        </p:pic>
        <p:sp>
          <p:nvSpPr>
            <p:cNvPr id="42" name="テキスト ボックス 41"/>
            <p:cNvSpPr txBox="1"/>
            <p:nvPr/>
          </p:nvSpPr>
          <p:spPr>
            <a:xfrm>
              <a:off x="5436096" y="4574006"/>
              <a:ext cx="1008112" cy="565466"/>
            </a:xfrm>
            <a:prstGeom prst="rect">
              <a:avLst/>
            </a:prstGeom>
            <a:noFill/>
          </p:spPr>
          <p:txBody>
            <a:bodyPr wrap="square" rtlCol="0">
              <a:spAutoFit/>
            </a:bodyPr>
            <a:lstStyle/>
            <a:p>
              <a:pPr algn="ctr"/>
              <a:r>
                <a:rPr lang="ja-JP" alt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満足</a:t>
              </a:r>
              <a:endParaRPr kumimoji="1" lang="ja-JP" alt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37" name="正方形/長方形 36"/>
          <p:cNvSpPr/>
          <p:nvPr/>
        </p:nvSpPr>
        <p:spPr>
          <a:xfrm>
            <a:off x="6922978" y="1156682"/>
            <a:ext cx="1681470" cy="400110"/>
          </a:xfrm>
          <a:prstGeom prst="rect">
            <a:avLst/>
          </a:prstGeom>
        </p:spPr>
        <p:txBody>
          <a:bodyPr wrap="none">
            <a:spAutoFit/>
          </a:bodyPr>
          <a:lstStyle/>
          <a:p>
            <a:r>
              <a:rPr lang="en-US" altLang="ja-JP" sz="2000" dirty="0" smtClean="0"/>
              <a:t>Oliver</a:t>
            </a:r>
            <a:r>
              <a:rPr lang="ja-JP" altLang="en-US" sz="2000" dirty="0" smtClean="0"/>
              <a:t>（</a:t>
            </a:r>
            <a:r>
              <a:rPr lang="en-US" altLang="ja-JP" sz="2000" dirty="0" smtClean="0"/>
              <a:t>1997</a:t>
            </a:r>
            <a:r>
              <a:rPr lang="ja-JP" altLang="en-US" sz="2000" dirty="0" smtClean="0"/>
              <a:t>）</a:t>
            </a:r>
            <a:endParaRPr lang="ja-JP" altLang="en-US" sz="2000" dirty="0"/>
          </a:p>
        </p:txBody>
      </p:sp>
    </p:spTree>
    <p:extLst>
      <p:ext uri="{BB962C8B-B14F-4D97-AF65-F5344CB8AC3E}">
        <p14:creationId xmlns:p14="http://schemas.microsoft.com/office/powerpoint/2010/main" val="390076164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25412" y="398463"/>
            <a:ext cx="8046987" cy="646331"/>
          </a:xfrm>
          <a:prstGeom prst="rect">
            <a:avLst/>
          </a:prstGeom>
          <a:noFill/>
        </p:spPr>
        <p:txBody>
          <a:bodyPr wrap="square">
            <a:spAutoFit/>
          </a:bodyPr>
          <a:lstStyle/>
          <a:p>
            <a:pPr fontAlgn="auto">
              <a:spcBef>
                <a:spcPts val="0"/>
              </a:spcBef>
              <a:spcAft>
                <a:spcPts val="0"/>
              </a:spcAft>
              <a:defRPr/>
            </a:pPr>
            <a:r>
              <a:rPr lang="en-US" altLang="en-US" sz="3600" dirty="0" smtClean="0">
                <a:latin typeface="+mn-lt"/>
                <a:ea typeface="+mn-ea"/>
                <a:cs typeface="+mn-cs"/>
              </a:rPr>
              <a:t>顧客満足</a:t>
            </a:r>
            <a:r>
              <a:rPr lang="ja-JP" altLang="en-US" sz="3600" dirty="0" smtClean="0">
                <a:latin typeface="+mn-lt"/>
                <a:ea typeface="+mn-ea"/>
                <a:cs typeface="+mn-cs"/>
              </a:rPr>
              <a:t>の図</a:t>
            </a:r>
            <a:endParaRPr lang="en-US" altLang="ja-JP" sz="3600" dirty="0" smtClean="0">
              <a:latin typeface="+mn-lt"/>
              <a:ea typeface="+mn-ea"/>
              <a:cs typeface="+mn-cs"/>
            </a:endParaRPr>
          </a:p>
        </p:txBody>
      </p:sp>
      <p:sp>
        <p:nvSpPr>
          <p:cNvPr id="6" name="スライド番号プレースホルダー 5"/>
          <p:cNvSpPr>
            <a:spLocks noGrp="1"/>
          </p:cNvSpPr>
          <p:nvPr>
            <p:ph type="sldNum" sz="quarter" idx="12"/>
          </p:nvPr>
        </p:nvSpPr>
        <p:spPr/>
        <p:txBody>
          <a:bodyPr/>
          <a:lstStyle/>
          <a:p>
            <a:pPr>
              <a:defRPr/>
            </a:pPr>
            <a:fld id="{5A1E0EB6-E441-404D-A568-B745D15E2C8E}" type="slidenum">
              <a:rPr lang="ja-JP" altLang="en-US" sz="2800" smtClean="0"/>
              <a:pPr>
                <a:defRPr/>
              </a:pPr>
              <a:t>14</a:t>
            </a:fld>
            <a:endParaRPr lang="ja-JP" altLang="en-US" sz="2800"/>
          </a:p>
        </p:txBody>
      </p:sp>
      <p:sp>
        <p:nvSpPr>
          <p:cNvPr id="26" name="テキスト ボックス 25"/>
          <p:cNvSpPr txBox="1"/>
          <p:nvPr/>
        </p:nvSpPr>
        <p:spPr>
          <a:xfrm>
            <a:off x="71338" y="3987749"/>
            <a:ext cx="6516886" cy="1526879"/>
          </a:xfrm>
          <a:prstGeom prst="rect">
            <a:avLst/>
          </a:prstGeom>
          <a:ln w="57150" cmpd="sng">
            <a:solidFill>
              <a:srgbClr val="0000FF"/>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kumimoji="1" lang="ja-JP" altLang="en-US" sz="3200" dirty="0" smtClean="0"/>
              <a:t>期待に応えることで</a:t>
            </a:r>
            <a:endParaRPr kumimoji="1" lang="en-US" altLang="ja-JP" sz="3200" dirty="0" smtClean="0"/>
          </a:p>
          <a:p>
            <a:pPr algn="ctr"/>
            <a:r>
              <a:rPr kumimoji="1" lang="ja-JP" altLang="en-US" sz="3200" dirty="0" smtClean="0"/>
              <a:t>顧客は満足し</a:t>
            </a:r>
            <a:r>
              <a:rPr kumimoji="1" lang="ja-JP" altLang="en-US" sz="4400" dirty="0" smtClean="0">
                <a:solidFill>
                  <a:srgbClr val="FF0000"/>
                </a:solidFill>
              </a:rPr>
              <a:t>信頼</a:t>
            </a:r>
            <a:r>
              <a:rPr kumimoji="1" lang="ja-JP" altLang="en-US" sz="3200" dirty="0" smtClean="0"/>
              <a:t>が生まれる</a:t>
            </a:r>
            <a:endParaRPr kumimoji="1" lang="en-US" altLang="ja-JP" sz="3200" dirty="0" smtClean="0"/>
          </a:p>
        </p:txBody>
      </p:sp>
      <p:sp>
        <p:nvSpPr>
          <p:cNvPr id="27" name="テキスト ボックス 26"/>
          <p:cNvSpPr txBox="1"/>
          <p:nvPr/>
        </p:nvSpPr>
        <p:spPr>
          <a:xfrm>
            <a:off x="4355976" y="5096216"/>
            <a:ext cx="2158999" cy="400110"/>
          </a:xfrm>
          <a:prstGeom prst="rect">
            <a:avLst/>
          </a:prstGeom>
          <a:noFill/>
        </p:spPr>
        <p:txBody>
          <a:bodyPr wrap="square" rtlCol="0">
            <a:spAutoFit/>
          </a:bodyPr>
          <a:lstStyle/>
          <a:p>
            <a:pPr algn="r"/>
            <a:r>
              <a:rPr kumimoji="1" lang="ja-JP" altLang="en-US" sz="2000" dirty="0" smtClean="0"/>
              <a:t>井上</a:t>
            </a:r>
            <a:r>
              <a:rPr lang="ja-JP" altLang="en-US" sz="2000" dirty="0" smtClean="0"/>
              <a:t>（</a:t>
            </a:r>
            <a:r>
              <a:rPr lang="en-US" altLang="ja-JP" sz="2000" dirty="0" smtClean="0"/>
              <a:t>2000</a:t>
            </a:r>
            <a:r>
              <a:rPr lang="ja-JP" altLang="en-US" sz="2000" dirty="0" smtClean="0"/>
              <a:t>）</a:t>
            </a:r>
            <a:endParaRPr kumimoji="1" lang="ja-JP" altLang="en-US" sz="2000" dirty="0"/>
          </a:p>
        </p:txBody>
      </p:sp>
      <p:sp>
        <p:nvSpPr>
          <p:cNvPr id="4" name="テキスト ボックス 3"/>
          <p:cNvSpPr txBox="1"/>
          <p:nvPr/>
        </p:nvSpPr>
        <p:spPr>
          <a:xfrm>
            <a:off x="429398" y="5661248"/>
            <a:ext cx="8751114" cy="1077218"/>
          </a:xfrm>
          <a:prstGeom prst="rect">
            <a:avLst/>
          </a:prstGeom>
          <a:noFill/>
        </p:spPr>
        <p:txBody>
          <a:bodyPr wrap="none" rtlCol="0">
            <a:spAutoFit/>
          </a:bodyPr>
          <a:lstStyle/>
          <a:p>
            <a:r>
              <a:rPr kumimoji="1" lang="ja-JP" altLang="en-US" sz="3200" dirty="0" smtClean="0"/>
              <a:t>企業と顧客との間に信頼関係が生まれれば、</a:t>
            </a:r>
            <a:endParaRPr kumimoji="1" lang="en-US" altLang="ja-JP" sz="3200" dirty="0" smtClean="0"/>
          </a:p>
          <a:p>
            <a:r>
              <a:rPr kumimoji="1" lang="ja-JP" altLang="en-US" sz="3200" dirty="0" smtClean="0"/>
              <a:t>より強い関係性構築が生まれるではないか？？</a:t>
            </a:r>
            <a:endParaRPr kumimoji="1" lang="ja-JP" altLang="en-US" sz="3200" dirty="0"/>
          </a:p>
        </p:txBody>
      </p:sp>
      <p:cxnSp>
        <p:nvCxnSpPr>
          <p:cNvPr id="21" name="直線コネクタ 20"/>
          <p:cNvCxnSpPr/>
          <p:nvPr/>
        </p:nvCxnSpPr>
        <p:spPr>
          <a:xfrm>
            <a:off x="125413" y="1033463"/>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23" name="角丸四角形 22"/>
          <p:cNvSpPr/>
          <p:nvPr/>
        </p:nvSpPr>
        <p:spPr>
          <a:xfrm>
            <a:off x="179512" y="1387398"/>
            <a:ext cx="1080120" cy="1071203"/>
          </a:xfrm>
          <a:prstGeom prst="roundRect">
            <a:avLst/>
          </a:prstGeom>
          <a:ln w="38100" cmpd="sng"/>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2800" b="1" dirty="0" smtClean="0"/>
              <a:t>成果</a:t>
            </a:r>
            <a:endParaRPr kumimoji="1" lang="ja-JP" altLang="en-US" sz="2800" b="1" dirty="0"/>
          </a:p>
        </p:txBody>
      </p:sp>
      <p:sp>
        <p:nvSpPr>
          <p:cNvPr id="24" name="雲 23"/>
          <p:cNvSpPr/>
          <p:nvPr/>
        </p:nvSpPr>
        <p:spPr>
          <a:xfrm>
            <a:off x="2195736" y="1484783"/>
            <a:ext cx="1312977" cy="792089"/>
          </a:xfrm>
          <a:prstGeom prst="cloud">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sz="2400" dirty="0" smtClean="0"/>
              <a:t>期待</a:t>
            </a:r>
            <a:endParaRPr kumimoji="1" lang="ja-JP" altLang="en-US" sz="2400" dirty="0"/>
          </a:p>
        </p:txBody>
      </p:sp>
      <p:sp>
        <p:nvSpPr>
          <p:cNvPr id="25" name="ハート 24"/>
          <p:cNvSpPr/>
          <p:nvPr/>
        </p:nvSpPr>
        <p:spPr>
          <a:xfrm>
            <a:off x="2038776" y="2780928"/>
            <a:ext cx="1656184" cy="1152128"/>
          </a:xfrm>
          <a:prstGeom prst="heart">
            <a:avLst/>
          </a:prstGeom>
          <a:solidFill>
            <a:srgbClr val="D36DA4"/>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3200" dirty="0" smtClean="0"/>
              <a:t>満足</a:t>
            </a:r>
          </a:p>
        </p:txBody>
      </p:sp>
      <p:sp>
        <p:nvSpPr>
          <p:cNvPr id="28" name="テキスト ボックス 27"/>
          <p:cNvSpPr txBox="1"/>
          <p:nvPr/>
        </p:nvSpPr>
        <p:spPr>
          <a:xfrm>
            <a:off x="1343047" y="1396308"/>
            <a:ext cx="1284737" cy="1015663"/>
          </a:xfrm>
          <a:prstGeom prst="rect">
            <a:avLst/>
          </a:prstGeom>
          <a:noFill/>
        </p:spPr>
        <p:txBody>
          <a:bodyPr wrap="square" rtlCol="0">
            <a:spAutoFit/>
          </a:bodyPr>
          <a:lstStyle/>
          <a:p>
            <a:r>
              <a:rPr lang="en-US" altLang="ja-JP" sz="6000" b="1" dirty="0" smtClean="0">
                <a:solidFill>
                  <a:srgbClr val="FF0000"/>
                </a:solidFill>
              </a:rPr>
              <a:t>≧</a:t>
            </a:r>
            <a:endParaRPr kumimoji="1" lang="ja-JP" altLang="en-US" sz="6000" b="1" dirty="0">
              <a:solidFill>
                <a:srgbClr val="FF0000"/>
              </a:solidFill>
            </a:endParaRPr>
          </a:p>
        </p:txBody>
      </p:sp>
      <p:sp>
        <p:nvSpPr>
          <p:cNvPr id="30" name="正方形/長方形 29"/>
          <p:cNvSpPr/>
          <p:nvPr/>
        </p:nvSpPr>
        <p:spPr>
          <a:xfrm>
            <a:off x="7855720" y="1700808"/>
            <a:ext cx="831080" cy="3264768"/>
          </a:xfrm>
          <a:prstGeom prst="rect">
            <a:avLst/>
          </a:prstGeom>
          <a:ln w="57150" cmpd="sng">
            <a:solidFill>
              <a:srgbClr val="FF6600"/>
            </a:solidFill>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3600" dirty="0" smtClean="0"/>
              <a:t>関係性構築</a:t>
            </a:r>
          </a:p>
        </p:txBody>
      </p:sp>
      <p:sp>
        <p:nvSpPr>
          <p:cNvPr id="31" name="下矢印 30"/>
          <p:cNvSpPr/>
          <p:nvPr/>
        </p:nvSpPr>
        <p:spPr>
          <a:xfrm>
            <a:off x="2555776" y="2371691"/>
            <a:ext cx="618270" cy="553253"/>
          </a:xfrm>
          <a:prstGeom prst="downArrow">
            <a:avLst/>
          </a:prstGeom>
          <a:solidFill>
            <a:srgbClr val="0000FF"/>
          </a:solidFill>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200" dirty="0" smtClean="0"/>
          </a:p>
        </p:txBody>
      </p:sp>
      <p:sp>
        <p:nvSpPr>
          <p:cNvPr id="33" name="下矢印 32"/>
          <p:cNvSpPr/>
          <p:nvPr/>
        </p:nvSpPr>
        <p:spPr>
          <a:xfrm rot="16200000">
            <a:off x="6857600" y="2897695"/>
            <a:ext cx="953615" cy="720080"/>
          </a:xfrm>
          <a:prstGeom prst="downArrow">
            <a:avLst/>
          </a:prstGeom>
          <a:ln>
            <a:prstDash val="sysDash"/>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200" dirty="0" smtClean="0"/>
          </a:p>
        </p:txBody>
      </p:sp>
      <p:sp>
        <p:nvSpPr>
          <p:cNvPr id="35" name="テキスト ボックス 34"/>
          <p:cNvSpPr txBox="1"/>
          <p:nvPr/>
        </p:nvSpPr>
        <p:spPr>
          <a:xfrm>
            <a:off x="3707904" y="1187459"/>
            <a:ext cx="5400600" cy="369332"/>
          </a:xfrm>
          <a:prstGeom prst="rect">
            <a:avLst/>
          </a:prstGeom>
          <a:noFill/>
        </p:spPr>
        <p:txBody>
          <a:bodyPr wrap="square" rtlCol="0">
            <a:spAutoFit/>
          </a:bodyPr>
          <a:lstStyle/>
          <a:p>
            <a:pPr algn="r"/>
            <a:r>
              <a:rPr kumimoji="1" lang="ja-JP" altLang="en-US" dirty="0" smtClean="0"/>
              <a:t>井上（</a:t>
            </a:r>
            <a:r>
              <a:rPr kumimoji="1" lang="en-US" altLang="ja-JP" dirty="0" smtClean="0"/>
              <a:t>2000</a:t>
            </a:r>
            <a:r>
              <a:rPr kumimoji="1" lang="ja-JP" altLang="en-US" dirty="0" smtClean="0"/>
              <a:t>）</a:t>
            </a:r>
            <a:r>
              <a:rPr kumimoji="1" lang="en-US" altLang="ja-JP" dirty="0" smtClean="0"/>
              <a:t>Morgan </a:t>
            </a:r>
            <a:r>
              <a:rPr lang="en-US" altLang="ja-JP" dirty="0" smtClean="0"/>
              <a:t>and </a:t>
            </a:r>
            <a:r>
              <a:rPr kumimoji="1" lang="en-US" altLang="ja-JP" dirty="0" smtClean="0"/>
              <a:t>Hunt (1994)</a:t>
            </a:r>
            <a:r>
              <a:rPr kumimoji="1" lang="ja-JP" altLang="en-US" dirty="0" smtClean="0"/>
              <a:t>を基に作成</a:t>
            </a:r>
            <a:endParaRPr kumimoji="1" lang="ja-JP" altLang="en-US" dirty="0"/>
          </a:p>
        </p:txBody>
      </p:sp>
      <p:sp>
        <p:nvSpPr>
          <p:cNvPr id="36" name="下カーブ矢印 35"/>
          <p:cNvSpPr/>
          <p:nvPr/>
        </p:nvSpPr>
        <p:spPr>
          <a:xfrm>
            <a:off x="1343047" y="1192454"/>
            <a:ext cx="1140721" cy="364337"/>
          </a:xfrm>
          <a:prstGeom prst="curvedDownArrow">
            <a:avLst/>
          </a:prstGeom>
          <a:solidFill>
            <a:srgbClr val="A7EAFF"/>
          </a:solidFill>
          <a:ln>
            <a:solidFill>
              <a:srgbClr val="0000FF"/>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ja-JP" altLang="en-US" sz="3200" dirty="0" smtClean="0">
              <a:solidFill>
                <a:schemeClr val="tx1"/>
              </a:solidFill>
            </a:endParaRPr>
          </a:p>
        </p:txBody>
      </p:sp>
      <p:sp>
        <p:nvSpPr>
          <p:cNvPr id="38" name="下カーブ矢印 37"/>
          <p:cNvSpPr/>
          <p:nvPr/>
        </p:nvSpPr>
        <p:spPr>
          <a:xfrm rot="10800000">
            <a:off x="1331640" y="2348880"/>
            <a:ext cx="1140721" cy="364337"/>
          </a:xfrm>
          <a:prstGeom prst="curvedDownArrow">
            <a:avLst/>
          </a:prstGeom>
          <a:solidFill>
            <a:srgbClr val="A7EAFF"/>
          </a:solidFill>
          <a:ln>
            <a:solidFill>
              <a:srgbClr val="0000FF"/>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ja-JP" altLang="en-US" sz="3200" dirty="0" smtClean="0">
              <a:solidFill>
                <a:schemeClr val="tx1"/>
              </a:solidFill>
            </a:endParaRPr>
          </a:p>
        </p:txBody>
      </p:sp>
      <p:sp>
        <p:nvSpPr>
          <p:cNvPr id="43" name="爆発 1 42"/>
          <p:cNvSpPr/>
          <p:nvPr/>
        </p:nvSpPr>
        <p:spPr>
          <a:xfrm>
            <a:off x="5020414" y="2558457"/>
            <a:ext cx="1767469" cy="1310183"/>
          </a:xfrm>
          <a:prstGeom prst="irregularSeal1">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800" dirty="0" smtClean="0">
                <a:solidFill>
                  <a:srgbClr val="FF0000"/>
                </a:solidFill>
              </a:rPr>
              <a:t>信頼</a:t>
            </a:r>
          </a:p>
        </p:txBody>
      </p:sp>
      <p:sp>
        <p:nvSpPr>
          <p:cNvPr id="45" name="下矢印 44"/>
          <p:cNvSpPr/>
          <p:nvPr/>
        </p:nvSpPr>
        <p:spPr>
          <a:xfrm rot="16200000">
            <a:off x="3962643" y="2713612"/>
            <a:ext cx="726787" cy="1092249"/>
          </a:xfrm>
          <a:prstGeom prst="downArrow">
            <a:avLst/>
          </a:prstGeom>
          <a:solidFill>
            <a:srgbClr val="0000FF"/>
          </a:solidFill>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200" dirty="0" smtClean="0"/>
          </a:p>
        </p:txBody>
      </p:sp>
    </p:spTree>
    <p:extLst>
      <p:ext uri="{BB962C8B-B14F-4D97-AF65-F5344CB8AC3E}">
        <p14:creationId xmlns:p14="http://schemas.microsoft.com/office/powerpoint/2010/main" val="10766597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25413" y="398463"/>
            <a:ext cx="6380162" cy="769937"/>
          </a:xfrm>
          <a:prstGeom prst="rect">
            <a:avLst/>
          </a:prstGeom>
          <a:noFill/>
        </p:spPr>
        <p:txBody>
          <a:bodyPr>
            <a:spAutoFit/>
          </a:bodyPr>
          <a:lstStyle/>
          <a:p>
            <a:pPr fontAlgn="auto">
              <a:spcBef>
                <a:spcPts val="0"/>
              </a:spcBef>
              <a:spcAft>
                <a:spcPts val="0"/>
              </a:spcAft>
              <a:defRPr/>
            </a:pPr>
            <a:r>
              <a:rPr lang="ja-JP" altLang="en-US" sz="4400" dirty="0">
                <a:latin typeface="+mn-lt"/>
                <a:ea typeface="+mn-ea"/>
                <a:cs typeface="+mn-cs"/>
              </a:rPr>
              <a:t>研究目的</a:t>
            </a:r>
          </a:p>
        </p:txBody>
      </p:sp>
      <p:cxnSp>
        <p:nvCxnSpPr>
          <p:cNvPr id="3" name="直線コネクタ 2"/>
          <p:cNvCxnSpPr/>
          <p:nvPr/>
        </p:nvCxnSpPr>
        <p:spPr>
          <a:xfrm>
            <a:off x="125413" y="1196975"/>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角丸四角形 4"/>
          <p:cNvSpPr/>
          <p:nvPr/>
        </p:nvSpPr>
        <p:spPr bwMode="auto">
          <a:xfrm>
            <a:off x="468313" y="1628774"/>
            <a:ext cx="8385175" cy="4968577"/>
          </a:xfrm>
          <a:prstGeom prst="roundRect">
            <a:avLst>
              <a:gd name="adj" fmla="val 12300"/>
            </a:avLst>
          </a:prstGeom>
          <a:ln/>
        </p:spPr>
        <p:style>
          <a:lnRef idx="2">
            <a:schemeClr val="accent1"/>
          </a:lnRef>
          <a:fillRef idx="1">
            <a:schemeClr val="lt1"/>
          </a:fillRef>
          <a:effectRef idx="0">
            <a:schemeClr val="accent1"/>
          </a:effectRef>
          <a:fontRef idx="minor">
            <a:schemeClr val="dk1"/>
          </a:fontRef>
        </p:style>
        <p:txBody>
          <a:bodyPr anchor="ctr"/>
          <a:lstStyle/>
          <a:p>
            <a:pPr algn="ctr" defTabSz="914400" fontAlgn="auto">
              <a:spcBef>
                <a:spcPts val="0"/>
              </a:spcBef>
              <a:spcAft>
                <a:spcPts val="0"/>
              </a:spcAft>
              <a:defRPr/>
            </a:pPr>
            <a:r>
              <a:rPr kumimoji="0" lang="ja-JP" altLang="en-US" kern="0" dirty="0">
                <a:solidFill>
                  <a:srgbClr val="FFFFFF"/>
                </a:solidFill>
                <a:latin typeface="Century Schoolbook"/>
                <a:ea typeface="ＭＳ Ｐ明朝"/>
              </a:rPr>
              <a:t>　　　　　　　　</a:t>
            </a:r>
          </a:p>
        </p:txBody>
      </p:sp>
      <p:sp>
        <p:nvSpPr>
          <p:cNvPr id="39940" name="テキスト ボックス 8"/>
          <p:cNvSpPr txBox="1">
            <a:spLocks noChangeArrowheads="1"/>
          </p:cNvSpPr>
          <p:nvPr/>
        </p:nvSpPr>
        <p:spPr bwMode="auto">
          <a:xfrm>
            <a:off x="251520" y="2028904"/>
            <a:ext cx="8856984"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lgn="ctr"/>
            <a:r>
              <a:rPr lang="en-US" altLang="ja-JP" sz="5400" dirty="0" smtClean="0"/>
              <a:t>SNS</a:t>
            </a:r>
            <a:r>
              <a:rPr lang="ja-JP" altLang="en-US" sz="5400" dirty="0" smtClean="0"/>
              <a:t>上で企業と顧客の間に</a:t>
            </a:r>
            <a:endParaRPr lang="en-US" altLang="ja-JP" sz="5400" dirty="0" smtClean="0"/>
          </a:p>
          <a:p>
            <a:pPr algn="ctr"/>
            <a:r>
              <a:rPr lang="ja-JP" altLang="en-US" sz="5400" dirty="0" smtClean="0"/>
              <a:t>信頼関係が生まれることで</a:t>
            </a:r>
            <a:endParaRPr lang="en-US" altLang="ja-JP" sz="5400" dirty="0" smtClean="0"/>
          </a:p>
          <a:p>
            <a:pPr algn="ctr"/>
            <a:r>
              <a:rPr lang="ja-JP" altLang="en-US" sz="5400" dirty="0" smtClean="0"/>
              <a:t>関係性構築ができることを</a:t>
            </a:r>
            <a:endParaRPr lang="en-US" altLang="ja-JP" sz="5400" dirty="0" smtClean="0"/>
          </a:p>
          <a:p>
            <a:pPr algn="ctr"/>
            <a:r>
              <a:rPr lang="ja-JP" altLang="en-US" sz="5400" dirty="0" smtClean="0"/>
              <a:t>明らかにする</a:t>
            </a:r>
            <a:endParaRPr lang="en-US" altLang="ja-JP" sz="5400" dirty="0" smtClean="0"/>
          </a:p>
        </p:txBody>
      </p:sp>
      <p:pic>
        <p:nvPicPr>
          <p:cNvPr id="10" name="図 9"/>
          <p:cNvPicPr>
            <a:picLocks noChangeAspect="1"/>
          </p:cNvPicPr>
          <p:nvPr/>
        </p:nvPicPr>
        <p:blipFill>
          <a:blip r:embed="rId2">
            <a:duotone>
              <a:schemeClr val="accent1">
                <a:shade val="45000"/>
                <a:satMod val="135000"/>
              </a:schemeClr>
              <a:prstClr val="white"/>
            </a:duotone>
            <a:extLst/>
          </a:blip>
          <a:stretch>
            <a:fillRect/>
          </a:stretch>
        </p:blipFill>
        <p:spPr>
          <a:xfrm rot="278427">
            <a:off x="7452180" y="5114823"/>
            <a:ext cx="1288502" cy="1288502"/>
          </a:xfrm>
          <a:prstGeom prst="rect">
            <a:avLst/>
          </a:prstGeom>
        </p:spPr>
      </p:pic>
      <p:sp>
        <p:nvSpPr>
          <p:cNvPr id="4" name="スライド番号プレースホルダー 3"/>
          <p:cNvSpPr>
            <a:spLocks noGrp="1"/>
          </p:cNvSpPr>
          <p:nvPr>
            <p:ph type="sldNum" sz="quarter" idx="12"/>
          </p:nvPr>
        </p:nvSpPr>
        <p:spPr/>
        <p:txBody>
          <a:bodyPr/>
          <a:lstStyle/>
          <a:p>
            <a:pPr>
              <a:defRPr/>
            </a:pPr>
            <a:fld id="{5A1E0EB6-E441-404D-A568-B745D15E2C8E}" type="slidenum">
              <a:rPr lang="ja-JP" altLang="en-US" sz="2800" smtClean="0"/>
              <a:pPr>
                <a:defRPr/>
              </a:pPr>
              <a:t>15</a:t>
            </a:fld>
            <a:endParaRPr lang="ja-JP" altLang="en-US" sz="28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コンテンツ プレースホルダー 2"/>
          <p:cNvSpPr txBox="1">
            <a:spLocks/>
          </p:cNvSpPr>
          <p:nvPr/>
        </p:nvSpPr>
        <p:spPr bwMode="auto">
          <a:xfrm>
            <a:off x="404813" y="1247775"/>
            <a:ext cx="7556500" cy="550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9250" indent="-349250">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defTabSz="914400">
              <a:spcBef>
                <a:spcPts val="2000"/>
              </a:spcBef>
              <a:buClr>
                <a:srgbClr val="D0FF44"/>
              </a:buClr>
              <a:buSzPct val="110000"/>
              <a:buFont typeface="Wingdings 2" charset="0"/>
              <a:buChar char=""/>
            </a:pPr>
            <a:r>
              <a:rPr lang="ja-JP" altLang="en-US" sz="3200" dirty="0">
                <a:solidFill>
                  <a:srgbClr val="595959"/>
                </a:solidFill>
              </a:rPr>
              <a:t>問題意識</a:t>
            </a:r>
            <a:endParaRPr lang="fr-FR" altLang="ja-JP" sz="3200" dirty="0">
              <a:solidFill>
                <a:srgbClr val="595959"/>
              </a:solidFill>
            </a:endParaRPr>
          </a:p>
          <a:p>
            <a:pPr defTabSz="914400">
              <a:spcBef>
                <a:spcPts val="2000"/>
              </a:spcBef>
              <a:buClr>
                <a:srgbClr val="D0FF44"/>
              </a:buClr>
              <a:buSzPct val="110000"/>
              <a:buFont typeface="Wingdings 2" charset="0"/>
              <a:buChar char=""/>
            </a:pPr>
            <a:r>
              <a:rPr lang="ja-JP" altLang="en-US" sz="3200" dirty="0">
                <a:solidFill>
                  <a:srgbClr val="595959"/>
                </a:solidFill>
              </a:rPr>
              <a:t>研究目的</a:t>
            </a:r>
            <a:endParaRPr lang="fr-FR" altLang="ja-JP" sz="3200" dirty="0">
              <a:solidFill>
                <a:srgbClr val="595959"/>
              </a:solidFill>
            </a:endParaRPr>
          </a:p>
          <a:p>
            <a:pPr defTabSz="914400">
              <a:spcBef>
                <a:spcPts val="2000"/>
              </a:spcBef>
              <a:buClr>
                <a:srgbClr val="D0FF44"/>
              </a:buClr>
              <a:buSzPct val="110000"/>
              <a:buFont typeface="Wingdings 2" charset="0"/>
              <a:buChar char=""/>
            </a:pPr>
            <a:r>
              <a:rPr lang="ja-JP" altLang="en-US" sz="6000" dirty="0" smtClean="0">
                <a:solidFill>
                  <a:srgbClr val="595959"/>
                </a:solidFill>
              </a:rPr>
              <a:t>仮説の</a:t>
            </a:r>
            <a:r>
              <a:rPr lang="ja-JP" altLang="en-US" sz="6000" dirty="0">
                <a:solidFill>
                  <a:srgbClr val="595959"/>
                </a:solidFill>
              </a:rPr>
              <a:t>導出</a:t>
            </a:r>
            <a:endParaRPr lang="en-US" altLang="ja-JP" sz="6000" dirty="0">
              <a:solidFill>
                <a:srgbClr val="595959"/>
              </a:solidFill>
            </a:endParaRPr>
          </a:p>
          <a:p>
            <a:pPr defTabSz="914400">
              <a:spcBef>
                <a:spcPts val="2000"/>
              </a:spcBef>
              <a:buClr>
                <a:srgbClr val="D0FF44"/>
              </a:buClr>
              <a:buSzPct val="110000"/>
              <a:buFont typeface="Wingdings 2" charset="0"/>
              <a:buChar char=""/>
            </a:pPr>
            <a:r>
              <a:rPr lang="ja-JP" altLang="en-US" sz="3200" dirty="0" smtClean="0">
                <a:solidFill>
                  <a:srgbClr val="595959"/>
                </a:solidFill>
              </a:rPr>
              <a:t>仮説の検証</a:t>
            </a:r>
            <a:endParaRPr lang="en-US" altLang="ja-JP" sz="3200" dirty="0" smtClean="0">
              <a:solidFill>
                <a:srgbClr val="595959"/>
              </a:solidFill>
            </a:endParaRPr>
          </a:p>
          <a:p>
            <a:pPr defTabSz="914400">
              <a:spcBef>
                <a:spcPts val="2000"/>
              </a:spcBef>
              <a:buClr>
                <a:srgbClr val="D0FF44"/>
              </a:buClr>
              <a:buSzPct val="110000"/>
              <a:buFont typeface="Wingdings 2" charset="0"/>
              <a:buChar char=""/>
            </a:pPr>
            <a:r>
              <a:rPr lang="ja-JP" altLang="en-US" sz="3200" dirty="0" smtClean="0">
                <a:solidFill>
                  <a:srgbClr val="595959"/>
                </a:solidFill>
              </a:rPr>
              <a:t>インプリケーション</a:t>
            </a:r>
            <a:endParaRPr lang="en-US" altLang="ja-JP" sz="3200" dirty="0" smtClean="0">
              <a:solidFill>
                <a:srgbClr val="595959"/>
              </a:solidFill>
            </a:endParaRPr>
          </a:p>
          <a:p>
            <a:pPr defTabSz="914400">
              <a:spcBef>
                <a:spcPts val="2000"/>
              </a:spcBef>
              <a:buClr>
                <a:srgbClr val="D0FF44"/>
              </a:buClr>
              <a:buSzPct val="110000"/>
              <a:buFont typeface="Wingdings 2" charset="0"/>
              <a:buChar char=""/>
            </a:pPr>
            <a:r>
              <a:rPr lang="ja-JP" altLang="en-US" sz="3200" dirty="0" smtClean="0">
                <a:solidFill>
                  <a:srgbClr val="595959"/>
                </a:solidFill>
              </a:rPr>
              <a:t>課題</a:t>
            </a:r>
            <a:endParaRPr lang="en-US" altLang="ja-JP" sz="3200" dirty="0">
              <a:solidFill>
                <a:srgbClr val="595959"/>
              </a:solidFill>
            </a:endParaRPr>
          </a:p>
        </p:txBody>
      </p:sp>
      <p:sp>
        <p:nvSpPr>
          <p:cNvPr id="6" name="テキスト ボックス 5"/>
          <p:cNvSpPr txBox="1"/>
          <p:nvPr/>
        </p:nvSpPr>
        <p:spPr>
          <a:xfrm>
            <a:off x="125413" y="398463"/>
            <a:ext cx="6380162" cy="708025"/>
          </a:xfrm>
          <a:prstGeom prst="rect">
            <a:avLst/>
          </a:prstGeom>
          <a:noFill/>
        </p:spPr>
        <p:txBody>
          <a:bodyPr>
            <a:spAutoFit/>
          </a:bodyPr>
          <a:lstStyle/>
          <a:p>
            <a:pPr fontAlgn="auto">
              <a:spcBef>
                <a:spcPts val="0"/>
              </a:spcBef>
              <a:spcAft>
                <a:spcPts val="0"/>
              </a:spcAft>
              <a:defRPr/>
            </a:pPr>
            <a:r>
              <a:rPr lang="ja-JP" altLang="en-US" sz="4000" dirty="0">
                <a:solidFill>
                  <a:schemeClr val="accent4">
                    <a:lumMod val="75000"/>
                  </a:schemeClr>
                </a:solidFill>
                <a:latin typeface="+mn-lt"/>
                <a:ea typeface="+mn-ea"/>
                <a:cs typeface="+mn-cs"/>
              </a:rPr>
              <a:t>研究の流れ</a:t>
            </a:r>
          </a:p>
        </p:txBody>
      </p:sp>
      <p:cxnSp>
        <p:nvCxnSpPr>
          <p:cNvPr id="8" name="直線コネクタ 7"/>
          <p:cNvCxnSpPr/>
          <p:nvPr/>
        </p:nvCxnSpPr>
        <p:spPr>
          <a:xfrm>
            <a:off x="125413" y="1106488"/>
            <a:ext cx="8728075"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図 8"/>
          <p:cNvPicPr>
            <a:picLocks noChangeAspect="1"/>
          </p:cNvPicPr>
          <p:nvPr/>
        </p:nvPicPr>
        <p:blipFill>
          <a:blip r:embed="rId3">
            <a:duotone>
              <a:schemeClr val="accent1">
                <a:shade val="45000"/>
                <a:satMod val="135000"/>
              </a:schemeClr>
              <a:prstClr val="white"/>
            </a:duotone>
            <a:extLst/>
          </a:blip>
          <a:stretch>
            <a:fillRect/>
          </a:stretch>
        </p:blipFill>
        <p:spPr>
          <a:xfrm>
            <a:off x="6964256" y="4552174"/>
            <a:ext cx="2071124" cy="2071124"/>
          </a:xfrm>
          <a:prstGeom prst="rect">
            <a:avLst/>
          </a:prstGeom>
          <a:effectLst>
            <a:outerShdw blurRad="50800" dist="38100" dir="13500000" algn="br" rotWithShape="0">
              <a:prstClr val="black">
                <a:alpha val="40000"/>
              </a:prstClr>
            </a:outerShdw>
            <a:reflection blurRad="6350" stA="50000" endA="295" endPos="92000" dist="101600" dir="5400000" sy="-100000" algn="bl" rotWithShape="0"/>
          </a:effectLst>
          <a:scene3d>
            <a:camera prst="perspectiveLeft"/>
            <a:lightRig rig="threePt" dir="t"/>
          </a:scene3d>
        </p:spPr>
      </p:pic>
      <p:sp>
        <p:nvSpPr>
          <p:cNvPr id="10" name="正方形/長方形 9"/>
          <p:cNvSpPr/>
          <p:nvPr/>
        </p:nvSpPr>
        <p:spPr>
          <a:xfrm>
            <a:off x="413613" y="2759943"/>
            <a:ext cx="4950475" cy="1029097"/>
          </a:xfrm>
          <a:prstGeom prst="rect">
            <a:avLst/>
          </a:prstGeom>
          <a:noFill/>
          <a:ln w="57150" cap="rnd" cmpd="sng">
            <a:prstDash val="sysDash"/>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ja-JP" altLang="en-US"/>
          </a:p>
        </p:txBody>
      </p:sp>
      <p:sp>
        <p:nvSpPr>
          <p:cNvPr id="2" name="スライド番号プレースホルダー 1"/>
          <p:cNvSpPr>
            <a:spLocks noGrp="1"/>
          </p:cNvSpPr>
          <p:nvPr>
            <p:ph type="sldNum" sz="quarter" idx="12"/>
          </p:nvPr>
        </p:nvSpPr>
        <p:spPr/>
        <p:txBody>
          <a:bodyPr/>
          <a:lstStyle/>
          <a:p>
            <a:pPr>
              <a:defRPr/>
            </a:pPr>
            <a:fld id="{5A1E0EB6-E441-404D-A568-B745D15E2C8E}" type="slidenum">
              <a:rPr lang="ja-JP" altLang="en-US" sz="2800" smtClean="0"/>
              <a:pPr>
                <a:defRPr/>
              </a:pPr>
              <a:t>16</a:t>
            </a:fld>
            <a:endParaRPr lang="ja-JP" altLang="en-US" sz="2800" dirty="0"/>
          </a:p>
        </p:txBody>
      </p:sp>
    </p:spTree>
    <p:extLst>
      <p:ext uri="{BB962C8B-B14F-4D97-AF65-F5344CB8AC3E}">
        <p14:creationId xmlns:p14="http://schemas.microsoft.com/office/powerpoint/2010/main" val="285678396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雲形吹き出し 32"/>
          <p:cNvSpPr/>
          <p:nvPr/>
        </p:nvSpPr>
        <p:spPr>
          <a:xfrm>
            <a:off x="791896" y="3852429"/>
            <a:ext cx="1259823" cy="872715"/>
          </a:xfrm>
          <a:prstGeom prst="cloudCallout">
            <a:avLst/>
          </a:prstGeom>
          <a:solidFill>
            <a:schemeClr val="bg2"/>
          </a:solidFill>
          <a:ln/>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2" name="スライド番号プレースホルダー 1"/>
          <p:cNvSpPr>
            <a:spLocks noGrp="1"/>
          </p:cNvSpPr>
          <p:nvPr>
            <p:ph type="sldNum" sz="quarter" idx="12"/>
          </p:nvPr>
        </p:nvSpPr>
        <p:spPr/>
        <p:txBody>
          <a:bodyPr/>
          <a:lstStyle/>
          <a:p>
            <a:pPr>
              <a:defRPr/>
            </a:pPr>
            <a:fld id="{5A1E0EB6-E441-404D-A568-B745D15E2C8E}" type="slidenum">
              <a:rPr lang="ja-JP" altLang="en-US" sz="2800" smtClean="0"/>
              <a:pPr>
                <a:defRPr/>
              </a:pPr>
              <a:t>17</a:t>
            </a:fld>
            <a:endParaRPr lang="ja-JP" altLang="en-US" sz="2800"/>
          </a:p>
        </p:txBody>
      </p:sp>
      <p:cxnSp>
        <p:nvCxnSpPr>
          <p:cNvPr id="36" name="直線コネクタ 35"/>
          <p:cNvCxnSpPr/>
          <p:nvPr/>
        </p:nvCxnSpPr>
        <p:spPr>
          <a:xfrm>
            <a:off x="125413" y="1106488"/>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14" name="テキスト ボックス 13"/>
          <p:cNvSpPr txBox="1"/>
          <p:nvPr/>
        </p:nvSpPr>
        <p:spPr>
          <a:xfrm>
            <a:off x="125413" y="398463"/>
            <a:ext cx="6380162" cy="708025"/>
          </a:xfrm>
          <a:prstGeom prst="rect">
            <a:avLst/>
          </a:prstGeom>
          <a:noFill/>
        </p:spPr>
        <p:txBody>
          <a:bodyPr>
            <a:spAutoFit/>
          </a:bodyPr>
          <a:lstStyle/>
          <a:p>
            <a:pPr fontAlgn="auto">
              <a:spcBef>
                <a:spcPts val="0"/>
              </a:spcBef>
              <a:spcAft>
                <a:spcPts val="0"/>
              </a:spcAft>
              <a:defRPr/>
            </a:pPr>
            <a:r>
              <a:rPr lang="ja-JP" altLang="en-US" sz="4000" dirty="0" smtClean="0">
                <a:latin typeface="+mn-lt"/>
                <a:ea typeface="+mn-ea"/>
                <a:cs typeface="+mn-cs"/>
              </a:rPr>
              <a:t>期待とは</a:t>
            </a:r>
            <a:endParaRPr lang="ja-JP" altLang="en-US" sz="3200" dirty="0">
              <a:latin typeface="+mn-lt"/>
              <a:ea typeface="+mn-ea"/>
              <a:cs typeface="+mn-cs"/>
            </a:endParaRPr>
          </a:p>
        </p:txBody>
      </p:sp>
      <p:sp>
        <p:nvSpPr>
          <p:cNvPr id="4" name="正方形/長方形 3"/>
          <p:cNvSpPr/>
          <p:nvPr/>
        </p:nvSpPr>
        <p:spPr>
          <a:xfrm>
            <a:off x="0" y="1126485"/>
            <a:ext cx="9169625" cy="646331"/>
          </a:xfrm>
          <a:prstGeom prst="rect">
            <a:avLst/>
          </a:prstGeom>
        </p:spPr>
        <p:txBody>
          <a:bodyPr wrap="square">
            <a:spAutoFit/>
          </a:bodyPr>
          <a:lstStyle/>
          <a:p>
            <a:pPr algn="ctr"/>
            <a:r>
              <a:rPr lang="ja-JP" altLang="en-US" sz="2800" dirty="0" smtClean="0"/>
              <a:t>期待とは</a:t>
            </a:r>
            <a:r>
              <a:rPr lang="ja-JP" altLang="en-US" sz="3600" dirty="0" smtClean="0"/>
              <a:t>満足</a:t>
            </a:r>
            <a:r>
              <a:rPr lang="ja-JP" altLang="en-US" sz="3600" dirty="0"/>
              <a:t>対象の事前</a:t>
            </a:r>
            <a:r>
              <a:rPr lang="ja-JP" altLang="en-US" sz="3600" dirty="0" smtClean="0"/>
              <a:t>評価</a:t>
            </a:r>
            <a:r>
              <a:rPr lang="ja-JP" altLang="en-US" sz="2800" dirty="0" smtClean="0"/>
              <a:t>である</a:t>
            </a:r>
            <a:endParaRPr lang="ja-JP" altLang="en-US" sz="2800" dirty="0"/>
          </a:p>
        </p:txBody>
      </p:sp>
      <p:pic>
        <p:nvPicPr>
          <p:cNvPr id="17" name="Picture 2" descr="C:\Users\yuyao\AppData\Local\Microsoft\Windows\Temporary Internet Files\Content.IE5\A2RFNVK0\MC900334364[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980882" y="1844824"/>
            <a:ext cx="1009825" cy="1052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角丸四角形吹き出し 6"/>
          <p:cNvSpPr/>
          <p:nvPr/>
        </p:nvSpPr>
        <p:spPr>
          <a:xfrm>
            <a:off x="454332" y="1885043"/>
            <a:ext cx="7056784" cy="1140782"/>
          </a:xfrm>
          <a:prstGeom prst="wedgeRoundRectCallout">
            <a:avLst>
              <a:gd name="adj1" fmla="val 56938"/>
              <a:gd name="adj2" fmla="val -6287"/>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3200" dirty="0" smtClean="0"/>
              <a:t>顧客によって期待の度合いが</a:t>
            </a:r>
            <a:endParaRPr kumimoji="1" lang="en-US" altLang="ja-JP" sz="3200" dirty="0" smtClean="0"/>
          </a:p>
          <a:p>
            <a:pPr algn="ctr"/>
            <a:r>
              <a:rPr kumimoji="1" lang="ja-JP" altLang="en-US" sz="3200" dirty="0" smtClean="0"/>
              <a:t>違うのではないか？</a:t>
            </a:r>
          </a:p>
        </p:txBody>
      </p:sp>
      <p:cxnSp>
        <p:nvCxnSpPr>
          <p:cNvPr id="9" name="直線コネクタ 8"/>
          <p:cNvCxnSpPr/>
          <p:nvPr/>
        </p:nvCxnSpPr>
        <p:spPr>
          <a:xfrm>
            <a:off x="4572000" y="3176972"/>
            <a:ext cx="0" cy="3348372"/>
          </a:xfrm>
          <a:prstGeom prst="line">
            <a:avLst/>
          </a:prstGeom>
          <a:ln>
            <a:prstDash val="dash"/>
          </a:ln>
        </p:spPr>
        <p:style>
          <a:lnRef idx="2">
            <a:schemeClr val="accent1"/>
          </a:lnRef>
          <a:fillRef idx="0">
            <a:schemeClr val="accent1"/>
          </a:fillRef>
          <a:effectRef idx="1">
            <a:schemeClr val="accent1"/>
          </a:effectRef>
          <a:fontRef idx="minor">
            <a:schemeClr val="tx1"/>
          </a:fontRef>
        </p:style>
      </p:cxnSp>
      <p:sp>
        <p:nvSpPr>
          <p:cNvPr id="10" name="角丸四角形 9"/>
          <p:cNvSpPr/>
          <p:nvPr/>
        </p:nvSpPr>
        <p:spPr>
          <a:xfrm>
            <a:off x="323528" y="3176972"/>
            <a:ext cx="3960440" cy="64807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kumimoji="1" lang="ja-JP" altLang="en-US" sz="3200" dirty="0" smtClean="0"/>
              <a:t>確固たる期待</a:t>
            </a:r>
          </a:p>
        </p:txBody>
      </p:sp>
      <p:sp>
        <p:nvSpPr>
          <p:cNvPr id="23" name="角丸四角形 22"/>
          <p:cNvSpPr/>
          <p:nvPr/>
        </p:nvSpPr>
        <p:spPr>
          <a:xfrm>
            <a:off x="4860032" y="3176972"/>
            <a:ext cx="3960440"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3200" dirty="0" smtClean="0"/>
              <a:t>隠された</a:t>
            </a:r>
            <a:r>
              <a:rPr kumimoji="1" lang="ja-JP" altLang="en-US" sz="3200" dirty="0" smtClean="0"/>
              <a:t>期待</a:t>
            </a:r>
          </a:p>
        </p:txBody>
      </p:sp>
      <p:pic>
        <p:nvPicPr>
          <p:cNvPr id="24" name="Picture 2" descr="C:\Users\yuyao\AppData\Local\Microsoft\Windows\Temporary Internet Files\Content.IE5\A2RFNVK0\MC900334364[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4690139"/>
            <a:ext cx="738984" cy="76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 descr="C:\Users\yuyao\AppData\Local\Microsoft\Windows\Temporary Internet Files\Content.IE5\A2RFNVK0\MC900334364[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4725144"/>
            <a:ext cx="738984" cy="76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雲形吹き出し 36"/>
          <p:cNvSpPr/>
          <p:nvPr/>
        </p:nvSpPr>
        <p:spPr>
          <a:xfrm>
            <a:off x="5364088" y="3933056"/>
            <a:ext cx="1054440" cy="757083"/>
          </a:xfrm>
          <a:prstGeom prst="cloudCallout">
            <a:avLst/>
          </a:prstGeom>
          <a:solidFill>
            <a:schemeClr val="bg2"/>
          </a:solidFill>
          <a:ln/>
        </p:spPr>
        <p:style>
          <a:lnRef idx="1">
            <a:schemeClr val="accent1"/>
          </a:lnRef>
          <a:fillRef idx="3">
            <a:schemeClr val="accent1"/>
          </a:fillRef>
          <a:effectRef idx="2">
            <a:schemeClr val="accent1"/>
          </a:effectRef>
          <a:fontRef idx="minor">
            <a:schemeClr val="lt1"/>
          </a:fontRef>
        </p:style>
        <p:txBody>
          <a:bodyPr/>
          <a:lstStyle/>
          <a:p>
            <a:endParaRPr lang="ja-JP" altLang="en-US" dirty="0"/>
          </a:p>
        </p:txBody>
      </p:sp>
      <p:sp>
        <p:nvSpPr>
          <p:cNvPr id="27" name="右矢印 26"/>
          <p:cNvSpPr/>
          <p:nvPr/>
        </p:nvSpPr>
        <p:spPr>
          <a:xfrm>
            <a:off x="1665785" y="4869160"/>
            <a:ext cx="978408" cy="400523"/>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3200" dirty="0" smtClean="0"/>
          </a:p>
        </p:txBody>
      </p:sp>
      <p:pic>
        <p:nvPicPr>
          <p:cNvPr id="32" name="図 31" descr="AA026360.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05180" y="4011828"/>
            <a:ext cx="851079" cy="1433396"/>
          </a:xfrm>
          <a:prstGeom prst="rect">
            <a:avLst/>
          </a:prstGeom>
        </p:spPr>
      </p:pic>
      <p:pic>
        <p:nvPicPr>
          <p:cNvPr id="50" name="図 49" descr="AA026360.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2809" y="3933056"/>
            <a:ext cx="389884" cy="656645"/>
          </a:xfrm>
          <a:prstGeom prst="rect">
            <a:avLst/>
          </a:prstGeom>
        </p:spPr>
      </p:pic>
      <p:pic>
        <p:nvPicPr>
          <p:cNvPr id="35" name="図 34" descr="AA026359.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24328" y="4509120"/>
            <a:ext cx="834765" cy="830707"/>
          </a:xfrm>
          <a:prstGeom prst="rect">
            <a:avLst/>
          </a:prstGeom>
        </p:spPr>
      </p:pic>
      <p:sp>
        <p:nvSpPr>
          <p:cNvPr id="6" name="テキスト ボックス 5"/>
          <p:cNvSpPr txBox="1"/>
          <p:nvPr/>
        </p:nvSpPr>
        <p:spPr>
          <a:xfrm>
            <a:off x="323528" y="5616125"/>
            <a:ext cx="3710872" cy="830997"/>
          </a:xfrm>
          <a:prstGeom prst="rect">
            <a:avLst/>
          </a:prstGeom>
          <a:noFill/>
        </p:spPr>
        <p:txBody>
          <a:bodyPr wrap="none" rtlCol="0">
            <a:spAutoFit/>
          </a:bodyPr>
          <a:lstStyle/>
          <a:p>
            <a:r>
              <a:rPr kumimoji="1" lang="ja-JP" altLang="en-US" sz="2400" dirty="0" smtClean="0"/>
              <a:t>自分が欲しいものが明確に</a:t>
            </a:r>
            <a:endParaRPr kumimoji="1" lang="en-US" altLang="ja-JP" sz="2400" dirty="0" smtClean="0"/>
          </a:p>
          <a:p>
            <a:r>
              <a:rPr kumimoji="1" lang="ja-JP" altLang="en-US" sz="2400" dirty="0" smtClean="0"/>
              <a:t>なっている</a:t>
            </a:r>
            <a:r>
              <a:rPr lang="ja-JP" altLang="en-US" sz="2400" dirty="0" smtClean="0"/>
              <a:t>期待</a:t>
            </a:r>
            <a:endParaRPr kumimoji="1" lang="ja-JP" altLang="en-US" sz="2400" dirty="0"/>
          </a:p>
        </p:txBody>
      </p:sp>
      <p:sp>
        <p:nvSpPr>
          <p:cNvPr id="8" name="テキスト ボックス 7"/>
          <p:cNvSpPr txBox="1"/>
          <p:nvPr/>
        </p:nvSpPr>
        <p:spPr>
          <a:xfrm>
            <a:off x="4860032" y="5616125"/>
            <a:ext cx="4309593" cy="1200328"/>
          </a:xfrm>
          <a:prstGeom prst="rect">
            <a:avLst/>
          </a:prstGeom>
          <a:noFill/>
        </p:spPr>
        <p:txBody>
          <a:bodyPr wrap="none" rtlCol="0">
            <a:spAutoFit/>
          </a:bodyPr>
          <a:lstStyle/>
          <a:p>
            <a:r>
              <a:rPr kumimoji="1" lang="ja-JP" altLang="en-US" sz="2400" dirty="0" smtClean="0"/>
              <a:t>自分で気づいていない潜在的な</a:t>
            </a:r>
            <a:endParaRPr kumimoji="1" lang="en-US" altLang="ja-JP" sz="2400" dirty="0" smtClean="0"/>
          </a:p>
          <a:p>
            <a:r>
              <a:rPr kumimoji="1" lang="ja-JP" altLang="en-US" sz="2400" dirty="0" smtClean="0"/>
              <a:t>もので</a:t>
            </a:r>
            <a:r>
              <a:rPr lang="ja-JP" altLang="en-US" sz="2400" dirty="0" smtClean="0"/>
              <a:t>、かつ</a:t>
            </a:r>
            <a:r>
              <a:rPr kumimoji="1" lang="ja-JP" altLang="en-US" sz="2400" dirty="0" smtClean="0"/>
              <a:t>特定の外的要因に</a:t>
            </a:r>
            <a:endParaRPr kumimoji="1" lang="en-US" altLang="ja-JP" sz="2400" dirty="0" smtClean="0"/>
          </a:p>
          <a:p>
            <a:r>
              <a:rPr kumimoji="1" lang="ja-JP" altLang="en-US" sz="2400" dirty="0" smtClean="0"/>
              <a:t>よって導きだされる期待</a:t>
            </a:r>
            <a:endParaRPr kumimoji="1" lang="en-US" altLang="ja-JP" sz="2400" dirty="0" smtClean="0"/>
          </a:p>
        </p:txBody>
      </p:sp>
      <p:sp>
        <p:nvSpPr>
          <p:cNvPr id="26" name="右矢印 25"/>
          <p:cNvSpPr/>
          <p:nvPr/>
        </p:nvSpPr>
        <p:spPr>
          <a:xfrm>
            <a:off x="6156176" y="4869160"/>
            <a:ext cx="978408" cy="400523"/>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3200" dirty="0" smtClean="0"/>
          </a:p>
        </p:txBody>
      </p:sp>
    </p:spTree>
    <p:extLst>
      <p:ext uri="{BB962C8B-B14F-4D97-AF65-F5344CB8AC3E}">
        <p14:creationId xmlns:p14="http://schemas.microsoft.com/office/powerpoint/2010/main" val="345666346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5A1E0EB6-E441-404D-A568-B745D15E2C8E}" type="slidenum">
              <a:rPr lang="ja-JP" altLang="en-US" sz="2800" smtClean="0"/>
              <a:pPr>
                <a:defRPr/>
              </a:pPr>
              <a:t>18</a:t>
            </a:fld>
            <a:endParaRPr lang="ja-JP" altLang="en-US" sz="2800"/>
          </a:p>
        </p:txBody>
      </p:sp>
      <p:sp>
        <p:nvSpPr>
          <p:cNvPr id="29" name="正方形/長方形 28"/>
          <p:cNvSpPr/>
          <p:nvPr/>
        </p:nvSpPr>
        <p:spPr>
          <a:xfrm>
            <a:off x="69866" y="1105580"/>
            <a:ext cx="1837838" cy="523220"/>
          </a:xfrm>
          <a:prstGeom prst="rect">
            <a:avLst/>
          </a:prstGeom>
        </p:spPr>
        <p:txBody>
          <a:bodyPr wrap="none">
            <a:spAutoFit/>
          </a:bodyPr>
          <a:lstStyle/>
          <a:p>
            <a:r>
              <a:rPr lang="en-US" altLang="ja-JP" sz="2800" dirty="0" smtClean="0"/>
              <a:t>■</a:t>
            </a:r>
            <a:r>
              <a:rPr lang="ja-JP" altLang="en-US" sz="2800" dirty="0" smtClean="0"/>
              <a:t>信頼概念</a:t>
            </a:r>
            <a:endParaRPr lang="ja-JP" altLang="en-US" sz="2800" dirty="0"/>
          </a:p>
        </p:txBody>
      </p:sp>
      <p:sp>
        <p:nvSpPr>
          <p:cNvPr id="5" name="角丸四角形 4"/>
          <p:cNvSpPr/>
          <p:nvPr/>
        </p:nvSpPr>
        <p:spPr>
          <a:xfrm>
            <a:off x="5724128" y="2204864"/>
            <a:ext cx="2664296" cy="1813548"/>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sz="4400" dirty="0" smtClean="0"/>
              <a:t>感情的</a:t>
            </a:r>
            <a:endParaRPr kumimoji="1" lang="en-US" altLang="ja-JP" sz="4400" dirty="0" smtClean="0"/>
          </a:p>
          <a:p>
            <a:pPr algn="ctr"/>
            <a:r>
              <a:rPr lang="ja-JP" altLang="en-US" sz="4400" dirty="0" smtClean="0"/>
              <a:t>信頼</a:t>
            </a:r>
            <a:endParaRPr kumimoji="1" lang="ja-JP" altLang="en-US" sz="4400" dirty="0"/>
          </a:p>
        </p:txBody>
      </p:sp>
      <p:cxnSp>
        <p:nvCxnSpPr>
          <p:cNvPr id="36" name="直線コネクタ 35"/>
          <p:cNvCxnSpPr/>
          <p:nvPr/>
        </p:nvCxnSpPr>
        <p:spPr>
          <a:xfrm>
            <a:off x="125413" y="1106488"/>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19" name="正方形/長方形 18"/>
          <p:cNvSpPr/>
          <p:nvPr/>
        </p:nvSpPr>
        <p:spPr>
          <a:xfrm>
            <a:off x="899592" y="4810500"/>
            <a:ext cx="2664296" cy="78702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000" dirty="0" smtClean="0"/>
              <a:t>交換行為</a:t>
            </a:r>
            <a:endParaRPr lang="en-US" altLang="ja-JP" sz="2000" dirty="0"/>
          </a:p>
          <a:p>
            <a:pPr algn="ctr"/>
            <a:r>
              <a:rPr kumimoji="1" lang="ja-JP" altLang="en-US" sz="2000" dirty="0" smtClean="0"/>
              <a:t>パフォーマンス</a:t>
            </a:r>
            <a:endParaRPr kumimoji="1" lang="ja-JP" altLang="en-US" sz="2000" dirty="0"/>
          </a:p>
        </p:txBody>
      </p:sp>
      <p:sp>
        <p:nvSpPr>
          <p:cNvPr id="43" name="正方形/長方形 42"/>
          <p:cNvSpPr/>
          <p:nvPr/>
        </p:nvSpPr>
        <p:spPr>
          <a:xfrm>
            <a:off x="5724128" y="4833639"/>
            <a:ext cx="2664296" cy="79208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ja-JP" altLang="en-US" sz="2000" dirty="0" smtClean="0"/>
              <a:t>感性・相性</a:t>
            </a:r>
            <a:endParaRPr lang="en-US" altLang="ja-JP" sz="2000" dirty="0" smtClean="0"/>
          </a:p>
          <a:p>
            <a:pPr algn="ctr"/>
            <a:r>
              <a:rPr kumimoji="1" lang="ja-JP" altLang="en-US" sz="2000" dirty="0" smtClean="0"/>
              <a:t>類似性</a:t>
            </a:r>
            <a:endParaRPr kumimoji="1" lang="en-US" altLang="ja-JP" sz="2000" dirty="0" smtClean="0"/>
          </a:p>
        </p:txBody>
      </p:sp>
      <p:sp>
        <p:nvSpPr>
          <p:cNvPr id="44" name="角丸四角形 43"/>
          <p:cNvSpPr/>
          <p:nvPr/>
        </p:nvSpPr>
        <p:spPr>
          <a:xfrm>
            <a:off x="899592" y="2218212"/>
            <a:ext cx="2664296" cy="18002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4400" dirty="0" smtClean="0"/>
              <a:t>認知</a:t>
            </a:r>
            <a:r>
              <a:rPr kumimoji="1" lang="ja-JP" altLang="en-US" sz="4400" dirty="0" smtClean="0"/>
              <a:t>的</a:t>
            </a:r>
            <a:endParaRPr kumimoji="1" lang="en-US" altLang="ja-JP" sz="4400" dirty="0" smtClean="0"/>
          </a:p>
          <a:p>
            <a:pPr algn="ctr"/>
            <a:r>
              <a:rPr lang="ja-JP" altLang="en-US" sz="4400" dirty="0" smtClean="0"/>
              <a:t>信頼</a:t>
            </a:r>
            <a:endParaRPr kumimoji="1" lang="ja-JP" altLang="en-US" sz="4400" dirty="0"/>
          </a:p>
        </p:txBody>
      </p:sp>
      <p:sp>
        <p:nvSpPr>
          <p:cNvPr id="49" name="テキスト ボックス 48"/>
          <p:cNvSpPr txBox="1"/>
          <p:nvPr/>
        </p:nvSpPr>
        <p:spPr>
          <a:xfrm>
            <a:off x="5796136" y="1124744"/>
            <a:ext cx="3219572" cy="369332"/>
          </a:xfrm>
          <a:prstGeom prst="rect">
            <a:avLst/>
          </a:prstGeom>
          <a:noFill/>
        </p:spPr>
        <p:txBody>
          <a:bodyPr wrap="square" rtlCol="0">
            <a:spAutoFit/>
          </a:bodyPr>
          <a:lstStyle/>
          <a:p>
            <a:pPr algn="r"/>
            <a:r>
              <a:rPr kumimoji="1" lang="ja-JP" altLang="en-US" dirty="0" smtClean="0"/>
              <a:t>和田</a:t>
            </a:r>
            <a:r>
              <a:rPr kumimoji="1" lang="en-US" altLang="ja-JP" dirty="0" smtClean="0"/>
              <a:t>(1998)</a:t>
            </a:r>
            <a:r>
              <a:rPr kumimoji="1" lang="ja-JP" altLang="en-US" dirty="0" smtClean="0"/>
              <a:t>を基に作成</a:t>
            </a:r>
            <a:endParaRPr kumimoji="1" lang="ja-JP" altLang="en-US" dirty="0"/>
          </a:p>
        </p:txBody>
      </p:sp>
      <p:sp>
        <p:nvSpPr>
          <p:cNvPr id="14" name="テキスト ボックス 13"/>
          <p:cNvSpPr txBox="1"/>
          <p:nvPr/>
        </p:nvSpPr>
        <p:spPr>
          <a:xfrm>
            <a:off x="125412" y="404664"/>
            <a:ext cx="8046987" cy="646331"/>
          </a:xfrm>
          <a:prstGeom prst="rect">
            <a:avLst/>
          </a:prstGeom>
          <a:noFill/>
        </p:spPr>
        <p:txBody>
          <a:bodyPr wrap="square">
            <a:spAutoFit/>
          </a:bodyPr>
          <a:lstStyle/>
          <a:p>
            <a:pPr fontAlgn="auto">
              <a:spcBef>
                <a:spcPts val="0"/>
              </a:spcBef>
              <a:spcAft>
                <a:spcPts val="0"/>
              </a:spcAft>
              <a:defRPr/>
            </a:pPr>
            <a:r>
              <a:rPr lang="ja-JP" altLang="en-US" sz="3600" dirty="0" smtClean="0">
                <a:latin typeface="+mn-lt"/>
                <a:ea typeface="+mn-ea"/>
                <a:cs typeface="+mn-cs"/>
              </a:rPr>
              <a:t>認知的信頼と感情的信頼</a:t>
            </a:r>
            <a:endParaRPr lang="en-US" altLang="ja-JP" sz="3600" dirty="0" smtClean="0">
              <a:latin typeface="+mn-lt"/>
              <a:ea typeface="+mn-ea"/>
              <a:cs typeface="+mn-cs"/>
            </a:endParaRPr>
          </a:p>
        </p:txBody>
      </p:sp>
      <p:sp>
        <p:nvSpPr>
          <p:cNvPr id="15" name="上下矢印 14"/>
          <p:cNvSpPr/>
          <p:nvPr/>
        </p:nvSpPr>
        <p:spPr>
          <a:xfrm rot="16200000">
            <a:off x="4121951" y="2092199"/>
            <a:ext cx="1044116" cy="1872207"/>
          </a:xfrm>
          <a:prstGeom prst="upDownArrow">
            <a:avLst>
              <a:gd name="adj1" fmla="val 38384"/>
              <a:gd name="adj2" fmla="val 41148"/>
            </a:avLst>
          </a:prstGeom>
          <a:solidFill>
            <a:srgbClr val="6B52FF"/>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sz="3200" dirty="0" smtClean="0"/>
          </a:p>
        </p:txBody>
      </p:sp>
      <p:sp>
        <p:nvSpPr>
          <p:cNvPr id="4" name="ストライプ矢印 3"/>
          <p:cNvSpPr/>
          <p:nvPr/>
        </p:nvSpPr>
        <p:spPr>
          <a:xfrm rot="16200000">
            <a:off x="1943708" y="4198432"/>
            <a:ext cx="576064" cy="504056"/>
          </a:xfrm>
          <a:prstGeom prst="stripedRightArrow">
            <a:avLst/>
          </a:prstGeom>
          <a:solidFill>
            <a:schemeClr val="bg2">
              <a:lumMod val="75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sz="3200" dirty="0" smtClean="0"/>
          </a:p>
        </p:txBody>
      </p:sp>
      <p:sp>
        <p:nvSpPr>
          <p:cNvPr id="18" name="ストライプ矢印 17"/>
          <p:cNvSpPr/>
          <p:nvPr/>
        </p:nvSpPr>
        <p:spPr>
          <a:xfrm rot="16200000">
            <a:off x="6840252" y="4198432"/>
            <a:ext cx="576064" cy="504056"/>
          </a:xfrm>
          <a:prstGeom prst="stripedRightArrow">
            <a:avLst/>
          </a:prstGeom>
          <a:solidFill>
            <a:schemeClr val="accent6"/>
          </a:solidFill>
          <a:ln>
            <a:solidFill>
              <a:schemeClr val="accent3"/>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sz="3200" dirty="0" smtClean="0"/>
          </a:p>
        </p:txBody>
      </p:sp>
      <p:sp>
        <p:nvSpPr>
          <p:cNvPr id="21" name="テキスト ボックス 20"/>
          <p:cNvSpPr txBox="1"/>
          <p:nvPr/>
        </p:nvSpPr>
        <p:spPr>
          <a:xfrm>
            <a:off x="0" y="1609636"/>
            <a:ext cx="9144000" cy="523220"/>
          </a:xfrm>
          <a:prstGeom prst="rect">
            <a:avLst/>
          </a:prstGeom>
          <a:noFill/>
        </p:spPr>
        <p:txBody>
          <a:bodyPr wrap="square" rtlCol="0">
            <a:spAutoFit/>
          </a:bodyPr>
          <a:lstStyle/>
          <a:p>
            <a:pPr algn="ctr"/>
            <a:r>
              <a:rPr kumimoji="1" lang="ja-JP" altLang="en-US" sz="2800" dirty="0" smtClean="0"/>
              <a:t>認知的</a:t>
            </a:r>
            <a:r>
              <a:rPr lang="ja-JP" altLang="en-US" sz="2800" dirty="0" smtClean="0"/>
              <a:t>信頼と感情的</a:t>
            </a:r>
            <a:r>
              <a:rPr lang="ja-JP" altLang="en-US" sz="2800" dirty="0"/>
              <a:t>信頼は</a:t>
            </a:r>
            <a:r>
              <a:rPr kumimoji="1" lang="ja-JP" altLang="en-US" sz="2800" dirty="0" smtClean="0">
                <a:solidFill>
                  <a:srgbClr val="6B52FF"/>
                </a:solidFill>
              </a:rPr>
              <a:t>相互作用的</a:t>
            </a:r>
            <a:r>
              <a:rPr kumimoji="1" lang="ja-JP" altLang="en-US" sz="2800" dirty="0" smtClean="0"/>
              <a:t>である</a:t>
            </a:r>
            <a:endParaRPr kumimoji="1" lang="en-US" altLang="ja-JP" sz="2800" dirty="0" smtClean="0"/>
          </a:p>
        </p:txBody>
      </p:sp>
      <p:sp>
        <p:nvSpPr>
          <p:cNvPr id="7" name="正方形/長方形 6"/>
          <p:cNvSpPr/>
          <p:nvPr/>
        </p:nvSpPr>
        <p:spPr>
          <a:xfrm>
            <a:off x="755576" y="5805264"/>
            <a:ext cx="7776864" cy="830997"/>
          </a:xfrm>
          <a:prstGeom prst="rect">
            <a:avLst/>
          </a:prstGeom>
        </p:spPr>
        <p:txBody>
          <a:bodyPr wrap="square">
            <a:spAutoFit/>
          </a:bodyPr>
          <a:lstStyle/>
          <a:p>
            <a:r>
              <a:rPr lang="ja-JP" altLang="en-US" sz="2400" dirty="0" smtClean="0"/>
              <a:t>感情的信頼が</a:t>
            </a:r>
            <a:r>
              <a:rPr lang="ja-JP" altLang="en-US" sz="2400" dirty="0"/>
              <a:t>認知的</a:t>
            </a:r>
            <a:r>
              <a:rPr lang="ja-JP" altLang="en-US" sz="2400" dirty="0" smtClean="0"/>
              <a:t>信頼の</a:t>
            </a:r>
            <a:r>
              <a:rPr lang="ja-JP" altLang="en-US" sz="2400" dirty="0"/>
              <a:t>形成によって強化されるというメカニズムが生まれる</a:t>
            </a:r>
          </a:p>
        </p:txBody>
      </p:sp>
      <p:sp>
        <p:nvSpPr>
          <p:cNvPr id="8" name="正方形/長方形 7"/>
          <p:cNvSpPr/>
          <p:nvPr/>
        </p:nvSpPr>
        <p:spPr>
          <a:xfrm>
            <a:off x="7218859" y="6266929"/>
            <a:ext cx="1313581" cy="369332"/>
          </a:xfrm>
          <a:prstGeom prst="rect">
            <a:avLst/>
          </a:prstGeom>
        </p:spPr>
        <p:txBody>
          <a:bodyPr wrap="none">
            <a:spAutoFit/>
          </a:bodyPr>
          <a:lstStyle/>
          <a:p>
            <a:r>
              <a:rPr lang="ja-JP" altLang="en-US" dirty="0"/>
              <a:t>和田</a:t>
            </a:r>
            <a:r>
              <a:rPr lang="en-US" altLang="ja-JP" dirty="0"/>
              <a:t>(1998)</a:t>
            </a:r>
            <a:endParaRPr lang="ja-JP" altLang="en-US" dirty="0"/>
          </a:p>
        </p:txBody>
      </p:sp>
      <p:sp>
        <p:nvSpPr>
          <p:cNvPr id="10" name="対角する 2 つの角を切り取った四角形 9"/>
          <p:cNvSpPr/>
          <p:nvPr/>
        </p:nvSpPr>
        <p:spPr>
          <a:xfrm>
            <a:off x="755576" y="5805264"/>
            <a:ext cx="7776864" cy="830997"/>
          </a:xfrm>
          <a:prstGeom prst="snip2DiagRect">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sz="3200" dirty="0" smtClean="0"/>
          </a:p>
        </p:txBody>
      </p:sp>
    </p:spTree>
    <p:extLst>
      <p:ext uri="{BB962C8B-B14F-4D97-AF65-F5344CB8AC3E}">
        <p14:creationId xmlns:p14="http://schemas.microsoft.com/office/powerpoint/2010/main" val="335519638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5A1E0EB6-E441-404D-A568-B745D15E2C8E}" type="slidenum">
              <a:rPr lang="ja-JP" altLang="en-US" sz="2800" smtClean="0"/>
              <a:pPr>
                <a:defRPr/>
              </a:pPr>
              <a:t>19</a:t>
            </a:fld>
            <a:endParaRPr lang="ja-JP" altLang="en-US" sz="2800" dirty="0"/>
          </a:p>
        </p:txBody>
      </p:sp>
      <p:sp>
        <p:nvSpPr>
          <p:cNvPr id="13" name="テキスト ボックス 12"/>
          <p:cNvSpPr txBox="1"/>
          <p:nvPr/>
        </p:nvSpPr>
        <p:spPr>
          <a:xfrm>
            <a:off x="125413" y="398463"/>
            <a:ext cx="6380162" cy="707886"/>
          </a:xfrm>
          <a:prstGeom prst="rect">
            <a:avLst/>
          </a:prstGeom>
          <a:noFill/>
        </p:spPr>
        <p:txBody>
          <a:bodyPr>
            <a:spAutoFit/>
          </a:bodyPr>
          <a:lstStyle/>
          <a:p>
            <a:pPr fontAlgn="auto">
              <a:spcBef>
                <a:spcPts val="0"/>
              </a:spcBef>
              <a:spcAft>
                <a:spcPts val="0"/>
              </a:spcAft>
              <a:defRPr/>
            </a:pPr>
            <a:r>
              <a:rPr lang="ja-JP" altLang="en-US" sz="4000" dirty="0" smtClean="0">
                <a:latin typeface="+mn-lt"/>
                <a:ea typeface="+mn-ea"/>
                <a:cs typeface="+mn-cs"/>
              </a:rPr>
              <a:t>認知的信頼とは</a:t>
            </a:r>
            <a:endParaRPr lang="ja-JP" altLang="en-US" sz="4000" dirty="0">
              <a:latin typeface="+mn-lt"/>
              <a:ea typeface="+mn-ea"/>
              <a:cs typeface="+mn-cs"/>
            </a:endParaRPr>
          </a:p>
        </p:txBody>
      </p:sp>
      <p:cxnSp>
        <p:nvCxnSpPr>
          <p:cNvPr id="14" name="直線コネクタ 13"/>
          <p:cNvCxnSpPr/>
          <p:nvPr/>
        </p:nvCxnSpPr>
        <p:spPr>
          <a:xfrm>
            <a:off x="125413" y="1106488"/>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29" name="正方形/長方形 28"/>
          <p:cNvSpPr/>
          <p:nvPr/>
        </p:nvSpPr>
        <p:spPr>
          <a:xfrm>
            <a:off x="107504" y="1124744"/>
            <a:ext cx="2196910" cy="523220"/>
          </a:xfrm>
          <a:prstGeom prst="rect">
            <a:avLst/>
          </a:prstGeom>
        </p:spPr>
        <p:txBody>
          <a:bodyPr wrap="none">
            <a:spAutoFit/>
          </a:bodyPr>
          <a:lstStyle/>
          <a:p>
            <a:r>
              <a:rPr lang="en-US" altLang="ja-JP" sz="2800" dirty="0" smtClean="0"/>
              <a:t>■</a:t>
            </a:r>
            <a:r>
              <a:rPr lang="ja-JP" altLang="en-US" sz="2800" dirty="0" smtClean="0"/>
              <a:t>認知的信頼</a:t>
            </a:r>
            <a:endParaRPr lang="ja-JP" altLang="en-US" sz="2800" dirty="0"/>
          </a:p>
        </p:txBody>
      </p:sp>
      <p:sp>
        <p:nvSpPr>
          <p:cNvPr id="30" name="テキスト ボックス 29"/>
          <p:cNvSpPr txBox="1"/>
          <p:nvPr/>
        </p:nvSpPr>
        <p:spPr>
          <a:xfrm>
            <a:off x="251519" y="1716232"/>
            <a:ext cx="8673976" cy="2135524"/>
          </a:xfrm>
          <a:prstGeom prst="snip2DiagRect">
            <a:avLst/>
          </a:prstGeom>
          <a:noFill/>
          <a:ln w="57150" cmpd="sng">
            <a:solidFill>
              <a:schemeClr val="accent1"/>
            </a:solidFill>
          </a:ln>
        </p:spPr>
        <p:txBody>
          <a:bodyPr wrap="square">
            <a:spAutoFit/>
          </a:bodyPr>
          <a:lstStyle/>
          <a:p>
            <a:pPr>
              <a:defRPr/>
            </a:pPr>
            <a:endParaRPr lang="ja-JP" altLang="en-US" sz="1100" dirty="0"/>
          </a:p>
        </p:txBody>
      </p:sp>
      <p:sp>
        <p:nvSpPr>
          <p:cNvPr id="31" name="テキスト ボックス 30"/>
          <p:cNvSpPr txBox="1"/>
          <p:nvPr/>
        </p:nvSpPr>
        <p:spPr>
          <a:xfrm>
            <a:off x="7092280" y="3429000"/>
            <a:ext cx="1728192" cy="369332"/>
          </a:xfrm>
          <a:prstGeom prst="rect">
            <a:avLst/>
          </a:prstGeom>
          <a:noFill/>
        </p:spPr>
        <p:txBody>
          <a:bodyPr wrap="square" rtlCol="0">
            <a:spAutoFit/>
          </a:bodyPr>
          <a:lstStyle/>
          <a:p>
            <a:pPr algn="r"/>
            <a:r>
              <a:rPr lang="ja-JP" altLang="en-US" dirty="0" smtClean="0"/>
              <a:t>和田（</a:t>
            </a:r>
            <a:r>
              <a:rPr lang="en-US" altLang="ja-JP" dirty="0" smtClean="0"/>
              <a:t>1998</a:t>
            </a:r>
            <a:r>
              <a:rPr lang="ja-JP" altLang="en-US" dirty="0" smtClean="0"/>
              <a:t>）</a:t>
            </a:r>
            <a:endParaRPr kumimoji="1" lang="ja-JP" altLang="en-US" dirty="0"/>
          </a:p>
        </p:txBody>
      </p:sp>
      <p:sp>
        <p:nvSpPr>
          <p:cNvPr id="15" name="正方形/長方形 14"/>
          <p:cNvSpPr/>
          <p:nvPr/>
        </p:nvSpPr>
        <p:spPr>
          <a:xfrm>
            <a:off x="243898" y="1716232"/>
            <a:ext cx="8370894" cy="1815882"/>
          </a:xfrm>
          <a:prstGeom prst="rect">
            <a:avLst/>
          </a:prstGeom>
        </p:spPr>
        <p:txBody>
          <a:bodyPr wrap="square">
            <a:spAutoFit/>
          </a:bodyPr>
          <a:lstStyle/>
          <a:p>
            <a:r>
              <a:rPr lang="ja-JP" altLang="en-US" sz="2800" dirty="0" smtClean="0"/>
              <a:t>顧客は企業に</a:t>
            </a:r>
            <a:r>
              <a:rPr lang="ja-JP" altLang="en-US" sz="2800" dirty="0"/>
              <a:t>対して、なんらかの期待をいだいており、それに</a:t>
            </a:r>
            <a:r>
              <a:rPr lang="ja-JP" altLang="en-US" sz="2800" dirty="0" smtClean="0"/>
              <a:t>対して企業が</a:t>
            </a:r>
            <a:r>
              <a:rPr lang="ja-JP" altLang="en-US" sz="2800" dirty="0"/>
              <a:t>期待どおりのパ</a:t>
            </a:r>
            <a:r>
              <a:rPr lang="ja-JP" altLang="en-US" sz="2800" dirty="0" smtClean="0"/>
              <a:t>フォーマンスを演</a:t>
            </a:r>
            <a:r>
              <a:rPr lang="ja-JP" altLang="en-US" sz="2800" dirty="0"/>
              <a:t>じることに</a:t>
            </a:r>
            <a:r>
              <a:rPr lang="ja-JP" altLang="en-US" sz="2800" dirty="0" smtClean="0"/>
              <a:t>よって顧客の企業に</a:t>
            </a:r>
            <a:r>
              <a:rPr lang="ja-JP" altLang="en-US" sz="2800" dirty="0"/>
              <a:t>対する満足は確認され</a:t>
            </a:r>
            <a:r>
              <a:rPr lang="ja-JP" altLang="en-US" sz="2800" dirty="0" smtClean="0"/>
              <a:t>、顧客の企業に</a:t>
            </a:r>
            <a:r>
              <a:rPr lang="ja-JP" altLang="en-US" sz="2800" dirty="0"/>
              <a:t>対する信頼は</a:t>
            </a:r>
            <a:r>
              <a:rPr lang="ja-JP" altLang="en-US" sz="2800" dirty="0" smtClean="0"/>
              <a:t>生まれる</a:t>
            </a:r>
            <a:r>
              <a:rPr lang="ja-JP" altLang="en-US" sz="2800" dirty="0"/>
              <a:t>ということである </a:t>
            </a:r>
          </a:p>
        </p:txBody>
      </p:sp>
      <p:sp>
        <p:nvSpPr>
          <p:cNvPr id="18" name="角丸四角形 17"/>
          <p:cNvSpPr/>
          <p:nvPr/>
        </p:nvSpPr>
        <p:spPr>
          <a:xfrm>
            <a:off x="1331640" y="5581303"/>
            <a:ext cx="6480720" cy="1016049"/>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16" name="正方形/長方形 15"/>
          <p:cNvSpPr/>
          <p:nvPr/>
        </p:nvSpPr>
        <p:spPr>
          <a:xfrm>
            <a:off x="2106511" y="4626033"/>
            <a:ext cx="7001993" cy="830997"/>
          </a:xfrm>
          <a:prstGeom prst="rect">
            <a:avLst/>
          </a:prstGeom>
        </p:spPr>
        <p:txBody>
          <a:bodyPr wrap="square">
            <a:spAutoFit/>
          </a:bodyPr>
          <a:lstStyle/>
          <a:p>
            <a:r>
              <a:rPr lang="ja-JP" altLang="en-US" sz="3600" baseline="30000" dirty="0" smtClean="0"/>
              <a:t>顧客が</a:t>
            </a:r>
            <a:r>
              <a:rPr lang="ja-JP" altLang="en-US" sz="3600" baseline="30000" dirty="0"/>
              <a:t>抱いた効用と、実際</a:t>
            </a:r>
            <a:r>
              <a:rPr lang="ja-JP" altLang="en-US" sz="3600" baseline="30000" dirty="0" smtClean="0"/>
              <a:t>に利用・参加した</a:t>
            </a:r>
            <a:r>
              <a:rPr lang="ja-JP" altLang="en-US" sz="3600" baseline="30000" dirty="0"/>
              <a:t>後</a:t>
            </a:r>
            <a:r>
              <a:rPr lang="ja-JP" altLang="en-US" sz="3600" baseline="30000" dirty="0" smtClean="0"/>
              <a:t>に</a:t>
            </a:r>
            <a:endParaRPr lang="en-US" altLang="ja-JP" sz="3600" baseline="30000" dirty="0" smtClean="0"/>
          </a:p>
          <a:p>
            <a:r>
              <a:rPr lang="ja-JP" altLang="en-US" sz="3600" baseline="30000" dirty="0" smtClean="0"/>
              <a:t>感じた</a:t>
            </a:r>
            <a:r>
              <a:rPr lang="ja-JP" altLang="en-US" sz="3600" baseline="30000" dirty="0"/>
              <a:t>効用が一致した場合に発生する信頼の</a:t>
            </a:r>
            <a:r>
              <a:rPr lang="ja-JP" altLang="en-US" sz="3600" baseline="30000" dirty="0" smtClean="0"/>
              <a:t>こと！</a:t>
            </a:r>
            <a:endParaRPr lang="ja-JP" altLang="en-US" sz="3600" baseline="30000" dirty="0"/>
          </a:p>
        </p:txBody>
      </p:sp>
      <p:sp>
        <p:nvSpPr>
          <p:cNvPr id="37" name="四角形吹き出し 36"/>
          <p:cNvSpPr/>
          <p:nvPr/>
        </p:nvSpPr>
        <p:spPr>
          <a:xfrm>
            <a:off x="1907704" y="4437112"/>
            <a:ext cx="7017791" cy="1001572"/>
          </a:xfrm>
          <a:prstGeom prst="wedgeRectCallout">
            <a:avLst>
              <a:gd name="adj1" fmla="val -59821"/>
              <a:gd name="adj2" fmla="val 3710"/>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17" name="テキスト ボックス 16"/>
          <p:cNvSpPr txBox="1"/>
          <p:nvPr/>
        </p:nvSpPr>
        <p:spPr>
          <a:xfrm>
            <a:off x="107504" y="4005064"/>
            <a:ext cx="3168352" cy="400110"/>
          </a:xfrm>
          <a:prstGeom prst="rect">
            <a:avLst/>
          </a:prstGeom>
          <a:noFill/>
        </p:spPr>
        <p:txBody>
          <a:bodyPr wrap="square" rtlCol="0">
            <a:spAutoFit/>
          </a:bodyPr>
          <a:lstStyle/>
          <a:p>
            <a:r>
              <a:rPr kumimoji="1" lang="ja-JP" altLang="en-US" sz="2000" dirty="0" smtClean="0"/>
              <a:t>つまり、認知的信頼とは・・・</a:t>
            </a:r>
            <a:endParaRPr kumimoji="1" lang="ja-JP" altLang="en-US" sz="2000" dirty="0"/>
          </a:p>
        </p:txBody>
      </p:sp>
      <p:pic>
        <p:nvPicPr>
          <p:cNvPr id="20" name="Picture 2" descr="C:\Users\yuyao\AppData\Local\Microsoft\Windows\Temporary Internet Files\Content.IE5\A2RFNVK0\MC900334364[1].wmf"/>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7504" y="4365104"/>
            <a:ext cx="1180636" cy="1230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テキスト ボックス 4"/>
          <p:cNvSpPr txBox="1"/>
          <p:nvPr/>
        </p:nvSpPr>
        <p:spPr>
          <a:xfrm>
            <a:off x="1288140" y="5643245"/>
            <a:ext cx="6524220" cy="954107"/>
          </a:xfrm>
          <a:prstGeom prst="rect">
            <a:avLst/>
          </a:prstGeom>
          <a:noFill/>
        </p:spPr>
        <p:txBody>
          <a:bodyPr wrap="square" rtlCol="0">
            <a:spAutoFit/>
          </a:bodyPr>
          <a:lstStyle/>
          <a:p>
            <a:pPr algn="ctr"/>
            <a:r>
              <a:rPr lang="ja-JP" altLang="en-US" sz="2800" dirty="0" smtClean="0"/>
              <a:t>現実</a:t>
            </a:r>
            <a:r>
              <a:rPr kumimoji="1" lang="ja-JP" altLang="en-US" sz="2800" dirty="0" smtClean="0"/>
              <a:t>の関係性構築における信頼とは</a:t>
            </a:r>
            <a:endParaRPr kumimoji="1" lang="en-US" altLang="ja-JP" sz="2800" dirty="0" smtClean="0"/>
          </a:p>
          <a:p>
            <a:pPr algn="ctr"/>
            <a:r>
              <a:rPr kumimoji="1" lang="ja-JP" altLang="en-US" sz="2800" dirty="0" smtClean="0"/>
              <a:t>この認知的信頼のことである</a:t>
            </a:r>
            <a:endParaRPr kumimoji="1" lang="ja-JP" altLang="en-US" sz="2800" dirty="0"/>
          </a:p>
        </p:txBody>
      </p:sp>
    </p:spTree>
    <p:extLst>
      <p:ext uri="{BB962C8B-B14F-4D97-AF65-F5344CB8AC3E}">
        <p14:creationId xmlns:p14="http://schemas.microsoft.com/office/powerpoint/2010/main" val="58539310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コンテンツ プレースホルダー 2"/>
          <p:cNvSpPr txBox="1">
            <a:spLocks/>
          </p:cNvSpPr>
          <p:nvPr/>
        </p:nvSpPr>
        <p:spPr bwMode="auto">
          <a:xfrm>
            <a:off x="404813" y="1247775"/>
            <a:ext cx="7556500" cy="550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9250" indent="-349250">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defTabSz="914400">
              <a:spcBef>
                <a:spcPts val="2000"/>
              </a:spcBef>
              <a:buClr>
                <a:srgbClr val="D0FF44"/>
              </a:buClr>
              <a:buSzPct val="110000"/>
              <a:buFont typeface="Wingdings 2" charset="0"/>
              <a:buChar char=""/>
            </a:pPr>
            <a:r>
              <a:rPr lang="ja-JP" altLang="en-US" sz="6000" dirty="0">
                <a:solidFill>
                  <a:srgbClr val="595959"/>
                </a:solidFill>
              </a:rPr>
              <a:t>問題意識</a:t>
            </a:r>
            <a:endParaRPr lang="fr-FR" altLang="ja-JP" sz="6000" dirty="0">
              <a:solidFill>
                <a:srgbClr val="595959"/>
              </a:solidFill>
            </a:endParaRPr>
          </a:p>
          <a:p>
            <a:pPr defTabSz="914400">
              <a:spcBef>
                <a:spcPts val="2000"/>
              </a:spcBef>
              <a:buClr>
                <a:srgbClr val="D0FF44"/>
              </a:buClr>
              <a:buSzPct val="110000"/>
              <a:buFont typeface="Wingdings 2" charset="0"/>
              <a:buChar char=""/>
            </a:pPr>
            <a:r>
              <a:rPr lang="ja-JP" altLang="en-US" sz="3200" dirty="0">
                <a:solidFill>
                  <a:srgbClr val="595959"/>
                </a:solidFill>
              </a:rPr>
              <a:t>研究目的</a:t>
            </a:r>
            <a:endParaRPr lang="fr-FR" altLang="ja-JP" sz="3200" dirty="0">
              <a:solidFill>
                <a:srgbClr val="595959"/>
              </a:solidFill>
            </a:endParaRPr>
          </a:p>
          <a:p>
            <a:pPr defTabSz="914400">
              <a:spcBef>
                <a:spcPts val="2000"/>
              </a:spcBef>
              <a:buClr>
                <a:srgbClr val="D0FF44"/>
              </a:buClr>
              <a:buSzPct val="110000"/>
              <a:buFont typeface="Wingdings 2" charset="0"/>
              <a:buChar char=""/>
            </a:pPr>
            <a:r>
              <a:rPr lang="ja-JP" altLang="en-US" sz="3200" dirty="0" smtClean="0">
                <a:solidFill>
                  <a:srgbClr val="595959"/>
                </a:solidFill>
              </a:rPr>
              <a:t>仮説の</a:t>
            </a:r>
            <a:r>
              <a:rPr lang="ja-JP" altLang="en-US" sz="3200" dirty="0">
                <a:solidFill>
                  <a:srgbClr val="595959"/>
                </a:solidFill>
              </a:rPr>
              <a:t>導出</a:t>
            </a:r>
            <a:endParaRPr lang="en-US" altLang="ja-JP" sz="3200" dirty="0">
              <a:solidFill>
                <a:srgbClr val="595959"/>
              </a:solidFill>
            </a:endParaRPr>
          </a:p>
          <a:p>
            <a:pPr defTabSz="914400">
              <a:spcBef>
                <a:spcPts val="2000"/>
              </a:spcBef>
              <a:buClr>
                <a:srgbClr val="D0FF44"/>
              </a:buClr>
              <a:buSzPct val="110000"/>
              <a:buFont typeface="Wingdings 2" charset="0"/>
              <a:buChar char=""/>
            </a:pPr>
            <a:r>
              <a:rPr lang="ja-JP" altLang="en-US" sz="3200" dirty="0" smtClean="0">
                <a:solidFill>
                  <a:srgbClr val="595959"/>
                </a:solidFill>
              </a:rPr>
              <a:t>仮説の検証</a:t>
            </a:r>
            <a:endParaRPr lang="en-US" altLang="ja-JP" sz="3200" dirty="0" smtClean="0">
              <a:solidFill>
                <a:srgbClr val="595959"/>
              </a:solidFill>
            </a:endParaRPr>
          </a:p>
          <a:p>
            <a:pPr defTabSz="914400">
              <a:spcBef>
                <a:spcPts val="2000"/>
              </a:spcBef>
              <a:buClr>
                <a:srgbClr val="D0FF44"/>
              </a:buClr>
              <a:buSzPct val="110000"/>
              <a:buFont typeface="Wingdings 2" charset="0"/>
              <a:buChar char=""/>
            </a:pPr>
            <a:r>
              <a:rPr lang="ja-JP" altLang="en-US" sz="3200" dirty="0" smtClean="0">
                <a:solidFill>
                  <a:srgbClr val="595959"/>
                </a:solidFill>
              </a:rPr>
              <a:t>インプリケーション</a:t>
            </a:r>
            <a:endParaRPr lang="en-US" altLang="ja-JP" sz="3200" dirty="0" smtClean="0">
              <a:solidFill>
                <a:srgbClr val="595959"/>
              </a:solidFill>
            </a:endParaRPr>
          </a:p>
          <a:p>
            <a:pPr defTabSz="914400">
              <a:spcBef>
                <a:spcPts val="2000"/>
              </a:spcBef>
              <a:buClr>
                <a:srgbClr val="D0FF44"/>
              </a:buClr>
              <a:buSzPct val="110000"/>
              <a:buFont typeface="Wingdings 2" charset="0"/>
              <a:buChar char=""/>
            </a:pPr>
            <a:r>
              <a:rPr lang="ja-JP" altLang="en-US" sz="3200" dirty="0" smtClean="0">
                <a:solidFill>
                  <a:srgbClr val="595959"/>
                </a:solidFill>
              </a:rPr>
              <a:t>課題</a:t>
            </a:r>
            <a:endParaRPr lang="fr-FR" altLang="ja-JP" sz="3200" dirty="0">
              <a:solidFill>
                <a:srgbClr val="595959"/>
              </a:solidFill>
            </a:endParaRPr>
          </a:p>
        </p:txBody>
      </p:sp>
      <p:sp>
        <p:nvSpPr>
          <p:cNvPr id="6" name="テキスト ボックス 5"/>
          <p:cNvSpPr txBox="1"/>
          <p:nvPr/>
        </p:nvSpPr>
        <p:spPr>
          <a:xfrm>
            <a:off x="125413" y="398463"/>
            <a:ext cx="6380162" cy="708025"/>
          </a:xfrm>
          <a:prstGeom prst="rect">
            <a:avLst/>
          </a:prstGeom>
          <a:noFill/>
        </p:spPr>
        <p:txBody>
          <a:bodyPr>
            <a:spAutoFit/>
          </a:bodyPr>
          <a:lstStyle/>
          <a:p>
            <a:pPr fontAlgn="auto">
              <a:spcBef>
                <a:spcPts val="0"/>
              </a:spcBef>
              <a:spcAft>
                <a:spcPts val="0"/>
              </a:spcAft>
              <a:defRPr/>
            </a:pPr>
            <a:r>
              <a:rPr lang="ja-JP" altLang="en-US" sz="4000" dirty="0">
                <a:solidFill>
                  <a:schemeClr val="accent4">
                    <a:lumMod val="75000"/>
                  </a:schemeClr>
                </a:solidFill>
                <a:latin typeface="+mn-lt"/>
                <a:ea typeface="+mn-ea"/>
                <a:cs typeface="+mn-cs"/>
              </a:rPr>
              <a:t>研究の流れ</a:t>
            </a:r>
          </a:p>
        </p:txBody>
      </p:sp>
      <p:cxnSp>
        <p:nvCxnSpPr>
          <p:cNvPr id="8" name="直線コネクタ 7"/>
          <p:cNvCxnSpPr/>
          <p:nvPr/>
        </p:nvCxnSpPr>
        <p:spPr>
          <a:xfrm>
            <a:off x="125413" y="1106488"/>
            <a:ext cx="8728075"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図 8"/>
          <p:cNvPicPr>
            <a:picLocks noChangeAspect="1"/>
          </p:cNvPicPr>
          <p:nvPr/>
        </p:nvPicPr>
        <p:blipFill>
          <a:blip r:embed="rId3">
            <a:duotone>
              <a:schemeClr val="accent1">
                <a:shade val="45000"/>
                <a:satMod val="135000"/>
              </a:schemeClr>
              <a:prstClr val="white"/>
            </a:duotone>
            <a:extLst/>
          </a:blip>
          <a:stretch>
            <a:fillRect/>
          </a:stretch>
        </p:blipFill>
        <p:spPr>
          <a:xfrm>
            <a:off x="6964256" y="4552174"/>
            <a:ext cx="2071124" cy="2071124"/>
          </a:xfrm>
          <a:prstGeom prst="rect">
            <a:avLst/>
          </a:prstGeom>
          <a:effectLst>
            <a:outerShdw blurRad="50800" dist="38100" dir="13500000" algn="br" rotWithShape="0">
              <a:prstClr val="black">
                <a:alpha val="40000"/>
              </a:prstClr>
            </a:outerShdw>
            <a:reflection blurRad="6350" stA="50000" endA="295" endPos="92000" dist="101600" dir="5400000" sy="-100000" algn="bl" rotWithShape="0"/>
          </a:effectLst>
          <a:scene3d>
            <a:camera prst="perspectiveLeft"/>
            <a:lightRig rig="threePt" dir="t"/>
          </a:scene3d>
        </p:spPr>
      </p:pic>
      <p:sp>
        <p:nvSpPr>
          <p:cNvPr id="10" name="正方形/長方形 9"/>
          <p:cNvSpPr/>
          <p:nvPr/>
        </p:nvSpPr>
        <p:spPr>
          <a:xfrm>
            <a:off x="404812" y="1247775"/>
            <a:ext cx="4023171" cy="1029097"/>
          </a:xfrm>
          <a:prstGeom prst="rect">
            <a:avLst/>
          </a:prstGeom>
          <a:noFill/>
          <a:ln w="57150" cap="rnd" cmpd="sng">
            <a:prstDash val="sysDash"/>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ja-JP" altLang="en-US"/>
          </a:p>
        </p:txBody>
      </p:sp>
      <p:sp>
        <p:nvSpPr>
          <p:cNvPr id="2" name="スライド番号プレースホルダー 1"/>
          <p:cNvSpPr>
            <a:spLocks noGrp="1"/>
          </p:cNvSpPr>
          <p:nvPr>
            <p:ph type="sldNum" sz="quarter" idx="12"/>
          </p:nvPr>
        </p:nvSpPr>
        <p:spPr/>
        <p:txBody>
          <a:bodyPr/>
          <a:lstStyle/>
          <a:p>
            <a:pPr>
              <a:defRPr/>
            </a:pPr>
            <a:fld id="{5A1E0EB6-E441-404D-A568-B745D15E2C8E}" type="slidenum">
              <a:rPr lang="ja-JP" altLang="en-US" sz="2800" smtClean="0"/>
              <a:pPr>
                <a:defRPr/>
              </a:pPr>
              <a:t>2</a:t>
            </a:fld>
            <a:endParaRPr lang="ja-JP" altLang="en-US" sz="28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角丸四角形 18"/>
          <p:cNvSpPr/>
          <p:nvPr/>
        </p:nvSpPr>
        <p:spPr>
          <a:xfrm>
            <a:off x="1331640" y="5581303"/>
            <a:ext cx="6480720" cy="1016049"/>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pPr>
              <a:defRPr/>
            </a:pPr>
            <a:fld id="{5A1E0EB6-E441-404D-A568-B745D15E2C8E}" type="slidenum">
              <a:rPr lang="ja-JP" altLang="en-US" sz="2800" smtClean="0"/>
              <a:pPr>
                <a:defRPr/>
              </a:pPr>
              <a:t>20</a:t>
            </a:fld>
            <a:endParaRPr lang="ja-JP" altLang="en-US" sz="2800" dirty="0"/>
          </a:p>
        </p:txBody>
      </p:sp>
      <p:sp>
        <p:nvSpPr>
          <p:cNvPr id="13" name="テキスト ボックス 12"/>
          <p:cNvSpPr txBox="1"/>
          <p:nvPr/>
        </p:nvSpPr>
        <p:spPr>
          <a:xfrm>
            <a:off x="125413" y="398463"/>
            <a:ext cx="6380162" cy="707886"/>
          </a:xfrm>
          <a:prstGeom prst="rect">
            <a:avLst/>
          </a:prstGeom>
          <a:noFill/>
        </p:spPr>
        <p:txBody>
          <a:bodyPr>
            <a:spAutoFit/>
          </a:bodyPr>
          <a:lstStyle/>
          <a:p>
            <a:pPr fontAlgn="auto">
              <a:spcBef>
                <a:spcPts val="0"/>
              </a:spcBef>
              <a:spcAft>
                <a:spcPts val="0"/>
              </a:spcAft>
              <a:defRPr/>
            </a:pPr>
            <a:r>
              <a:rPr lang="ja-JP" altLang="en-US" sz="4000" dirty="0" smtClean="0">
                <a:latin typeface="+mn-lt"/>
                <a:ea typeface="+mn-ea"/>
                <a:cs typeface="+mn-cs"/>
              </a:rPr>
              <a:t>感情的信頼とは</a:t>
            </a:r>
            <a:endParaRPr lang="ja-JP" altLang="en-US" sz="4000" dirty="0">
              <a:latin typeface="+mn-lt"/>
              <a:ea typeface="+mn-ea"/>
              <a:cs typeface="+mn-cs"/>
            </a:endParaRPr>
          </a:p>
        </p:txBody>
      </p:sp>
      <p:cxnSp>
        <p:nvCxnSpPr>
          <p:cNvPr id="14" name="直線コネクタ 13"/>
          <p:cNvCxnSpPr/>
          <p:nvPr/>
        </p:nvCxnSpPr>
        <p:spPr>
          <a:xfrm>
            <a:off x="125413" y="1106488"/>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29" name="正方形/長方形 28"/>
          <p:cNvSpPr/>
          <p:nvPr/>
        </p:nvSpPr>
        <p:spPr>
          <a:xfrm>
            <a:off x="107504" y="1112585"/>
            <a:ext cx="2196910" cy="523220"/>
          </a:xfrm>
          <a:prstGeom prst="rect">
            <a:avLst/>
          </a:prstGeom>
        </p:spPr>
        <p:txBody>
          <a:bodyPr wrap="none">
            <a:spAutoFit/>
          </a:bodyPr>
          <a:lstStyle/>
          <a:p>
            <a:r>
              <a:rPr lang="en-US" altLang="ja-JP" sz="2800" dirty="0" smtClean="0"/>
              <a:t>■</a:t>
            </a:r>
            <a:r>
              <a:rPr lang="ja-JP" altLang="en-US" sz="2800" dirty="0" smtClean="0"/>
              <a:t>感情的信頼</a:t>
            </a:r>
            <a:endParaRPr lang="ja-JP" altLang="en-US" sz="2800" dirty="0"/>
          </a:p>
        </p:txBody>
      </p:sp>
      <p:sp>
        <p:nvSpPr>
          <p:cNvPr id="30" name="テキスト ボックス 29"/>
          <p:cNvSpPr txBox="1"/>
          <p:nvPr/>
        </p:nvSpPr>
        <p:spPr>
          <a:xfrm>
            <a:off x="251520" y="1700808"/>
            <a:ext cx="8435280" cy="1622636"/>
          </a:xfrm>
          <a:prstGeom prst="snip2DiagRect">
            <a:avLst/>
          </a:prstGeom>
          <a:noFill/>
          <a:ln w="57150" cmpd="sng">
            <a:solidFill>
              <a:schemeClr val="accent1"/>
            </a:solidFill>
          </a:ln>
        </p:spPr>
        <p:txBody>
          <a:bodyPr wrap="square">
            <a:spAutoFit/>
          </a:bodyPr>
          <a:lstStyle/>
          <a:p>
            <a:pPr>
              <a:defRPr/>
            </a:pPr>
            <a:endParaRPr lang="ja-JP" altLang="en-US" sz="1100" dirty="0"/>
          </a:p>
        </p:txBody>
      </p:sp>
      <p:sp>
        <p:nvSpPr>
          <p:cNvPr id="31" name="テキスト ボックス 30"/>
          <p:cNvSpPr txBox="1"/>
          <p:nvPr/>
        </p:nvSpPr>
        <p:spPr>
          <a:xfrm>
            <a:off x="6948264" y="2915652"/>
            <a:ext cx="1728192" cy="369332"/>
          </a:xfrm>
          <a:prstGeom prst="rect">
            <a:avLst/>
          </a:prstGeom>
          <a:noFill/>
        </p:spPr>
        <p:txBody>
          <a:bodyPr wrap="square" rtlCol="0">
            <a:spAutoFit/>
          </a:bodyPr>
          <a:lstStyle/>
          <a:p>
            <a:pPr algn="r"/>
            <a:r>
              <a:rPr lang="ja-JP" altLang="en-US" dirty="0" smtClean="0"/>
              <a:t>和田（</a:t>
            </a:r>
            <a:r>
              <a:rPr lang="en-US" altLang="ja-JP" dirty="0" smtClean="0"/>
              <a:t>1998</a:t>
            </a:r>
            <a:r>
              <a:rPr lang="ja-JP" altLang="en-US" dirty="0" smtClean="0"/>
              <a:t>）</a:t>
            </a:r>
            <a:endParaRPr kumimoji="1" lang="ja-JP" altLang="en-US" dirty="0"/>
          </a:p>
        </p:txBody>
      </p:sp>
      <p:sp>
        <p:nvSpPr>
          <p:cNvPr id="15" name="正方形/長方形 14"/>
          <p:cNvSpPr/>
          <p:nvPr/>
        </p:nvSpPr>
        <p:spPr>
          <a:xfrm>
            <a:off x="243898" y="1669500"/>
            <a:ext cx="8370894" cy="1292662"/>
          </a:xfrm>
          <a:prstGeom prst="rect">
            <a:avLst/>
          </a:prstGeom>
        </p:spPr>
        <p:txBody>
          <a:bodyPr wrap="square">
            <a:spAutoFit/>
          </a:bodyPr>
          <a:lstStyle/>
          <a:p>
            <a:r>
              <a:rPr lang="ja-JP" altLang="en-US" sz="2600" dirty="0"/>
              <a:t>自分と相手との間のインタラクションによって形成</a:t>
            </a:r>
            <a:r>
              <a:rPr lang="ja-JP" altLang="en-US" sz="2600" dirty="0" smtClean="0"/>
              <a:t>される</a:t>
            </a:r>
            <a:r>
              <a:rPr lang="ja-JP" altLang="en-US" sz="2600" dirty="0"/>
              <a:t>　</a:t>
            </a:r>
            <a:r>
              <a:rPr lang="ja-JP" altLang="en-US" sz="2600" dirty="0" smtClean="0"/>
              <a:t>　ここで</a:t>
            </a:r>
            <a:r>
              <a:rPr lang="ja-JP" altLang="en-US" sz="2600" dirty="0"/>
              <a:t>いう</a:t>
            </a:r>
            <a:r>
              <a:rPr lang="ja-JP" altLang="en-US" sz="2600" dirty="0" smtClean="0"/>
              <a:t>インタラクション</a:t>
            </a:r>
            <a:r>
              <a:rPr lang="ja-JP" altLang="en-US" sz="2600" dirty="0"/>
              <a:t>とは、現実の二者間のインタラクティブな行為の他に、二者間の相対的</a:t>
            </a:r>
            <a:r>
              <a:rPr lang="ja-JP" altLang="en-US" sz="2600" dirty="0" smtClean="0"/>
              <a:t>関係</a:t>
            </a:r>
            <a:r>
              <a:rPr lang="ja-JP" altLang="en-US" sz="2600" dirty="0"/>
              <a:t>をも含んでいる </a:t>
            </a:r>
          </a:p>
        </p:txBody>
      </p:sp>
      <p:sp>
        <p:nvSpPr>
          <p:cNvPr id="16" name="正方形/長方形 15"/>
          <p:cNvSpPr/>
          <p:nvPr/>
        </p:nvSpPr>
        <p:spPr>
          <a:xfrm>
            <a:off x="2034503" y="4110171"/>
            <a:ext cx="6580289" cy="1323439"/>
          </a:xfrm>
          <a:prstGeom prst="rect">
            <a:avLst/>
          </a:prstGeom>
        </p:spPr>
        <p:txBody>
          <a:bodyPr wrap="square">
            <a:spAutoFit/>
          </a:bodyPr>
          <a:lstStyle/>
          <a:p>
            <a:r>
              <a:rPr lang="ja-JP" altLang="en-US" sz="4000" baseline="30000" dirty="0" smtClean="0"/>
              <a:t>顧客の</a:t>
            </a:r>
            <a:r>
              <a:rPr lang="ja-JP" altLang="en-US" sz="4000" baseline="30000" dirty="0"/>
              <a:t>価値観やライフスタイルが</a:t>
            </a:r>
            <a:r>
              <a:rPr lang="ja-JP" altLang="en-US" sz="4000" baseline="30000" dirty="0" smtClean="0"/>
              <a:t>他者の</a:t>
            </a:r>
            <a:r>
              <a:rPr lang="ja-JP" altLang="en-US" sz="4000" baseline="30000" dirty="0"/>
              <a:t>それ</a:t>
            </a:r>
            <a:r>
              <a:rPr lang="ja-JP" altLang="en-US" sz="4000" baseline="30000" dirty="0" smtClean="0"/>
              <a:t>と類似</a:t>
            </a:r>
            <a:r>
              <a:rPr lang="ja-JP" altLang="en-US" sz="4000" baseline="30000" dirty="0"/>
              <a:t>していると感じたときに発生する信頼の</a:t>
            </a:r>
            <a:r>
              <a:rPr lang="ja-JP" altLang="en-US" sz="4000" baseline="30000" dirty="0" smtClean="0"/>
              <a:t>こと！</a:t>
            </a:r>
            <a:endParaRPr lang="ja-JP" altLang="en-US" sz="4000" dirty="0"/>
          </a:p>
        </p:txBody>
      </p:sp>
      <p:pic>
        <p:nvPicPr>
          <p:cNvPr id="36" name="Picture 2" descr="C:\Users\yuyao\AppData\Local\Microsoft\Windows\Temporary Internet Files\Content.IE5\A2RFNVK0\MC900334364[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4005064"/>
            <a:ext cx="1180636" cy="1230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四角形吹き出し 36"/>
          <p:cNvSpPr/>
          <p:nvPr/>
        </p:nvSpPr>
        <p:spPr>
          <a:xfrm>
            <a:off x="2046269" y="3939596"/>
            <a:ext cx="6640531" cy="1361612"/>
          </a:xfrm>
          <a:prstGeom prst="wedgeRectCallout">
            <a:avLst>
              <a:gd name="adj1" fmla="val -59821"/>
              <a:gd name="adj2" fmla="val 3710"/>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17" name="テキスト ボックス 16"/>
          <p:cNvSpPr txBox="1"/>
          <p:nvPr/>
        </p:nvSpPr>
        <p:spPr>
          <a:xfrm>
            <a:off x="241273" y="3511071"/>
            <a:ext cx="2952328" cy="369332"/>
          </a:xfrm>
          <a:prstGeom prst="rect">
            <a:avLst/>
          </a:prstGeom>
          <a:noFill/>
        </p:spPr>
        <p:txBody>
          <a:bodyPr wrap="square" rtlCol="0">
            <a:spAutoFit/>
          </a:bodyPr>
          <a:lstStyle/>
          <a:p>
            <a:r>
              <a:rPr kumimoji="1" lang="ja-JP" altLang="en-US" dirty="0" smtClean="0"/>
              <a:t>つまり、感情的信頼とは・・・</a:t>
            </a:r>
            <a:endParaRPr kumimoji="1" lang="ja-JP" altLang="en-US" dirty="0"/>
          </a:p>
        </p:txBody>
      </p:sp>
      <p:sp>
        <p:nvSpPr>
          <p:cNvPr id="18" name="正方形/長方形 17"/>
          <p:cNvSpPr/>
          <p:nvPr/>
        </p:nvSpPr>
        <p:spPr>
          <a:xfrm>
            <a:off x="288032" y="5797327"/>
            <a:ext cx="8709472" cy="872033"/>
          </a:xfrm>
          <a:prstGeom prst="rect">
            <a:avLst/>
          </a:prstGeom>
        </p:spPr>
        <p:txBody>
          <a:bodyPr wrap="square">
            <a:spAutoFit/>
          </a:bodyPr>
          <a:lstStyle/>
          <a:p>
            <a:pPr algn="ctr"/>
            <a:r>
              <a:rPr lang="ja-JP" altLang="en-US" sz="3800" baseline="30000" dirty="0" smtClean="0"/>
              <a:t>感情的</a:t>
            </a:r>
            <a:r>
              <a:rPr lang="ja-JP" altLang="en-US" sz="3800" baseline="30000" dirty="0"/>
              <a:t>信頼に</a:t>
            </a:r>
            <a:r>
              <a:rPr lang="ja-JP" altLang="en-US" sz="3800" baseline="30000" dirty="0" smtClean="0"/>
              <a:t>よって共感が</a:t>
            </a:r>
            <a:endParaRPr lang="en-US" altLang="ja-JP" sz="3800" baseline="30000" dirty="0" smtClean="0"/>
          </a:p>
          <a:p>
            <a:pPr algn="ctr"/>
            <a:r>
              <a:rPr lang="ja-JP" altLang="en-US" sz="3800" baseline="30000" dirty="0" smtClean="0"/>
              <a:t>生まれる環境を作り出す</a:t>
            </a:r>
            <a:r>
              <a:rPr lang="ja-JP" altLang="en-US" sz="3800" baseline="30000" dirty="0"/>
              <a:t>ことが</a:t>
            </a:r>
            <a:r>
              <a:rPr lang="ja-JP" altLang="en-US" sz="3800" baseline="30000" dirty="0" smtClean="0"/>
              <a:t>必要</a:t>
            </a:r>
            <a:endParaRPr lang="en-US" altLang="ja-JP" sz="3800" baseline="30000" dirty="0" smtClean="0"/>
          </a:p>
        </p:txBody>
      </p:sp>
    </p:spTree>
    <p:extLst>
      <p:ext uri="{BB962C8B-B14F-4D97-AF65-F5344CB8AC3E}">
        <p14:creationId xmlns:p14="http://schemas.microsoft.com/office/powerpoint/2010/main" val="298841946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5A1E0EB6-E441-404D-A568-B745D15E2C8E}" type="slidenum">
              <a:rPr lang="ja-JP" altLang="en-US" sz="2800" smtClean="0"/>
              <a:pPr>
                <a:defRPr/>
              </a:pPr>
              <a:t>21</a:t>
            </a:fld>
            <a:endParaRPr lang="ja-JP" altLang="en-US" dirty="0"/>
          </a:p>
        </p:txBody>
      </p:sp>
      <p:cxnSp>
        <p:nvCxnSpPr>
          <p:cNvPr id="4" name="直線コネクタ 3"/>
          <p:cNvCxnSpPr/>
          <p:nvPr/>
        </p:nvCxnSpPr>
        <p:spPr>
          <a:xfrm>
            <a:off x="3779911" y="1946449"/>
            <a:ext cx="0" cy="3410173"/>
          </a:xfrm>
          <a:prstGeom prst="line">
            <a:avLst/>
          </a:prstGeom>
          <a:ln/>
        </p:spPr>
        <p:style>
          <a:lnRef idx="2">
            <a:schemeClr val="accent2"/>
          </a:lnRef>
          <a:fillRef idx="0">
            <a:schemeClr val="accent2"/>
          </a:fillRef>
          <a:effectRef idx="1">
            <a:schemeClr val="accent2"/>
          </a:effectRef>
          <a:fontRef idx="minor">
            <a:schemeClr val="tx1"/>
          </a:fontRef>
        </p:style>
      </p:cxnSp>
      <p:cxnSp>
        <p:nvCxnSpPr>
          <p:cNvPr id="5" name="直線コネクタ 4"/>
          <p:cNvCxnSpPr/>
          <p:nvPr/>
        </p:nvCxnSpPr>
        <p:spPr>
          <a:xfrm>
            <a:off x="1835693" y="3628430"/>
            <a:ext cx="3818919" cy="72008"/>
          </a:xfrm>
          <a:prstGeom prst="line">
            <a:avLst/>
          </a:prstGeom>
          <a:ln/>
        </p:spPr>
        <p:style>
          <a:lnRef idx="2">
            <a:schemeClr val="accent2"/>
          </a:lnRef>
          <a:fillRef idx="0">
            <a:schemeClr val="accent2"/>
          </a:fillRef>
          <a:effectRef idx="1">
            <a:schemeClr val="accent2"/>
          </a:effectRef>
          <a:fontRef idx="minor">
            <a:schemeClr val="tx1"/>
          </a:fontRef>
        </p:style>
      </p:cxnSp>
      <p:sp>
        <p:nvSpPr>
          <p:cNvPr id="16" name="テキスト ボックス 15"/>
          <p:cNvSpPr txBox="1"/>
          <p:nvPr/>
        </p:nvSpPr>
        <p:spPr>
          <a:xfrm>
            <a:off x="256160" y="4093577"/>
            <a:ext cx="1579533"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kumimoji="1" lang="ja-JP" altLang="en-US" sz="2400" dirty="0" smtClean="0"/>
              <a:t>感情的</a:t>
            </a:r>
            <a:endParaRPr kumimoji="1" lang="en-US" altLang="ja-JP" sz="2400" dirty="0" smtClean="0"/>
          </a:p>
          <a:p>
            <a:pPr algn="ctr"/>
            <a:r>
              <a:rPr kumimoji="1" lang="ja-JP" altLang="en-US" sz="2400" dirty="0" smtClean="0"/>
              <a:t>信頼</a:t>
            </a:r>
            <a:endParaRPr kumimoji="1" lang="ja-JP" altLang="en-US" sz="2400" dirty="0"/>
          </a:p>
        </p:txBody>
      </p:sp>
      <p:sp>
        <p:nvSpPr>
          <p:cNvPr id="17" name="テキスト ボックス 16"/>
          <p:cNvSpPr txBox="1"/>
          <p:nvPr/>
        </p:nvSpPr>
        <p:spPr>
          <a:xfrm>
            <a:off x="256161" y="2535305"/>
            <a:ext cx="1579533" cy="83099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kumimoji="1" lang="ja-JP" altLang="en-US" sz="2400" dirty="0" smtClean="0"/>
              <a:t>認知的</a:t>
            </a:r>
            <a:endParaRPr kumimoji="1" lang="en-US" altLang="ja-JP" sz="2400" dirty="0" smtClean="0"/>
          </a:p>
          <a:p>
            <a:pPr algn="ctr"/>
            <a:r>
              <a:rPr kumimoji="1" lang="ja-JP" altLang="en-US" sz="2400" dirty="0" smtClean="0"/>
              <a:t>信頼</a:t>
            </a:r>
            <a:endParaRPr kumimoji="1" lang="ja-JP" altLang="en-US" sz="2400" dirty="0"/>
          </a:p>
        </p:txBody>
      </p:sp>
      <p:sp>
        <p:nvSpPr>
          <p:cNvPr id="18" name="テキスト ボックス 17"/>
          <p:cNvSpPr txBox="1"/>
          <p:nvPr/>
        </p:nvSpPr>
        <p:spPr>
          <a:xfrm>
            <a:off x="3902942" y="1484784"/>
            <a:ext cx="1965201" cy="461665"/>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r>
              <a:rPr kumimoji="1" lang="ja-JP" altLang="en-US" sz="2400" dirty="0" smtClean="0"/>
              <a:t>確固たる期待</a:t>
            </a:r>
            <a:endParaRPr kumimoji="1" lang="ja-JP" altLang="en-US" sz="2400" dirty="0"/>
          </a:p>
        </p:txBody>
      </p:sp>
      <p:sp>
        <p:nvSpPr>
          <p:cNvPr id="20" name="テキスト ボックス 19"/>
          <p:cNvSpPr txBox="1"/>
          <p:nvPr/>
        </p:nvSpPr>
        <p:spPr>
          <a:xfrm>
            <a:off x="1691679" y="1484784"/>
            <a:ext cx="1935145" cy="461665"/>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kumimoji="1" lang="ja-JP" altLang="en-US" sz="2400" dirty="0" smtClean="0"/>
              <a:t>隠された期待</a:t>
            </a:r>
            <a:endParaRPr kumimoji="1" lang="ja-JP" altLang="en-US" sz="2400" dirty="0"/>
          </a:p>
        </p:txBody>
      </p:sp>
      <p:sp>
        <p:nvSpPr>
          <p:cNvPr id="22" name="乗算記号 21"/>
          <p:cNvSpPr/>
          <p:nvPr/>
        </p:nvSpPr>
        <p:spPr>
          <a:xfrm flipH="1">
            <a:off x="1995677" y="2188270"/>
            <a:ext cx="1568210" cy="1440160"/>
          </a:xfrm>
          <a:prstGeom prst="mathMultiply">
            <a:avLst/>
          </a:prstGeom>
          <a:ln w="57150" cmpd="sng"/>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sz="3200" dirty="0" smtClean="0"/>
          </a:p>
        </p:txBody>
      </p:sp>
      <p:sp>
        <p:nvSpPr>
          <p:cNvPr id="25" name="ドーナツ 24"/>
          <p:cNvSpPr/>
          <p:nvPr/>
        </p:nvSpPr>
        <p:spPr>
          <a:xfrm>
            <a:off x="2123727" y="3916462"/>
            <a:ext cx="1192940" cy="1136630"/>
          </a:xfrm>
          <a:prstGeom prst="don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3200" dirty="0" smtClean="0">
              <a:solidFill>
                <a:schemeClr val="tx1"/>
              </a:solidFill>
            </a:endParaRPr>
          </a:p>
        </p:txBody>
      </p:sp>
      <p:sp>
        <p:nvSpPr>
          <p:cNvPr id="26" name="角丸四角形 25"/>
          <p:cNvSpPr/>
          <p:nvPr/>
        </p:nvSpPr>
        <p:spPr>
          <a:xfrm>
            <a:off x="2054212" y="2107759"/>
            <a:ext cx="1368151" cy="3104847"/>
          </a:xfrm>
          <a:prstGeom prst="roundRect">
            <a:avLst/>
          </a:prstGeom>
          <a:noFill/>
          <a:ln w="57150" cmpd="thickThin"/>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sz="3200" dirty="0" smtClean="0"/>
          </a:p>
        </p:txBody>
      </p:sp>
      <p:sp>
        <p:nvSpPr>
          <p:cNvPr id="27" name="ドーナツ 26"/>
          <p:cNvSpPr/>
          <p:nvPr/>
        </p:nvSpPr>
        <p:spPr>
          <a:xfrm>
            <a:off x="4358468" y="2474556"/>
            <a:ext cx="698376" cy="673224"/>
          </a:xfrm>
          <a:prstGeom prst="don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3200" dirty="0" smtClean="0">
              <a:solidFill>
                <a:schemeClr val="tx1"/>
              </a:solidFill>
            </a:endParaRPr>
          </a:p>
        </p:txBody>
      </p:sp>
      <p:sp>
        <p:nvSpPr>
          <p:cNvPr id="28" name="ドーナツ 27"/>
          <p:cNvSpPr/>
          <p:nvPr/>
        </p:nvSpPr>
        <p:spPr>
          <a:xfrm>
            <a:off x="4116170" y="2232056"/>
            <a:ext cx="1185180" cy="1152128"/>
          </a:xfrm>
          <a:prstGeom prst="donut">
            <a:avLst>
              <a:gd name="adj" fmla="val 5903"/>
            </a:avLst>
          </a:prstGeom>
          <a:ln w="66675"/>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3200" dirty="0" smtClean="0">
              <a:solidFill>
                <a:schemeClr val="tx1"/>
              </a:solidFill>
            </a:endParaRPr>
          </a:p>
        </p:txBody>
      </p:sp>
      <p:sp>
        <p:nvSpPr>
          <p:cNvPr id="29" name="二等辺三角形 28"/>
          <p:cNvSpPr/>
          <p:nvPr/>
        </p:nvSpPr>
        <p:spPr>
          <a:xfrm>
            <a:off x="4067204" y="3978816"/>
            <a:ext cx="1308614" cy="1002268"/>
          </a:xfrm>
          <a:prstGeom prst="triangle">
            <a:avLst/>
          </a:prstGeom>
          <a:noFill/>
          <a:ln w="152400" cmpd="sng"/>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3200" dirty="0" smtClean="0"/>
          </a:p>
        </p:txBody>
      </p:sp>
      <p:sp>
        <p:nvSpPr>
          <p:cNvPr id="30" name="右矢印 29"/>
          <p:cNvSpPr/>
          <p:nvPr/>
        </p:nvSpPr>
        <p:spPr>
          <a:xfrm>
            <a:off x="5446092" y="2548310"/>
            <a:ext cx="566068" cy="59947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3200" dirty="0" smtClean="0"/>
          </a:p>
        </p:txBody>
      </p:sp>
      <p:sp>
        <p:nvSpPr>
          <p:cNvPr id="31" name="テキスト ボックス 30"/>
          <p:cNvSpPr txBox="1"/>
          <p:nvPr/>
        </p:nvSpPr>
        <p:spPr>
          <a:xfrm>
            <a:off x="6084168" y="1860500"/>
            <a:ext cx="2968625" cy="2000548"/>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kumimoji="1" lang="ja-JP" altLang="en-US" sz="2400" u="sng" dirty="0" smtClean="0"/>
              <a:t>確固たる期待</a:t>
            </a:r>
            <a:r>
              <a:rPr kumimoji="1" lang="ja-JP" altLang="en-US" sz="2400" dirty="0" smtClean="0"/>
              <a:t>を満たす事が、</a:t>
            </a:r>
            <a:endParaRPr kumimoji="1" lang="en-US" altLang="ja-JP" sz="2400" dirty="0" smtClean="0"/>
          </a:p>
          <a:p>
            <a:r>
              <a:rPr lang="ja-JP" altLang="en-US" sz="2800" dirty="0" smtClean="0">
                <a:solidFill>
                  <a:srgbClr val="008000"/>
                </a:solidFill>
              </a:rPr>
              <a:t>認知的信頼</a:t>
            </a:r>
            <a:r>
              <a:rPr lang="ja-JP" altLang="en-US" sz="2400" dirty="0" smtClean="0"/>
              <a:t>を生み出す事につながるのではないか？</a:t>
            </a:r>
            <a:endParaRPr kumimoji="1" lang="ja-JP" altLang="en-US" sz="2400" dirty="0"/>
          </a:p>
        </p:txBody>
      </p:sp>
      <p:sp>
        <p:nvSpPr>
          <p:cNvPr id="32" name="屈折矢印 31"/>
          <p:cNvSpPr/>
          <p:nvPr/>
        </p:nvSpPr>
        <p:spPr>
          <a:xfrm rot="5400000">
            <a:off x="2451918" y="5494694"/>
            <a:ext cx="797075" cy="462342"/>
          </a:xfrm>
          <a:prstGeom prst="bentUpArrow">
            <a:avLst>
              <a:gd name="adj1" fmla="val 25000"/>
              <a:gd name="adj2" fmla="val 25000"/>
              <a:gd name="adj3" fmla="val 4567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3200" dirty="0" smtClean="0"/>
          </a:p>
        </p:txBody>
      </p:sp>
      <p:sp>
        <p:nvSpPr>
          <p:cNvPr id="34" name="テキスト ボックス 33"/>
          <p:cNvSpPr txBox="1"/>
          <p:nvPr/>
        </p:nvSpPr>
        <p:spPr>
          <a:xfrm>
            <a:off x="3132570" y="5488776"/>
            <a:ext cx="5759910" cy="892552"/>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r>
              <a:rPr lang="ja-JP" altLang="en-US" sz="2400" u="sng" dirty="0" smtClean="0"/>
              <a:t>隠された期待</a:t>
            </a:r>
            <a:r>
              <a:rPr lang="ja-JP" altLang="en-US" sz="2400" dirty="0" smtClean="0"/>
              <a:t>を満たす事が</a:t>
            </a:r>
            <a:r>
              <a:rPr lang="ja-JP" altLang="en-US" sz="2800" dirty="0" smtClean="0">
                <a:solidFill>
                  <a:srgbClr val="FF6600"/>
                </a:solidFill>
              </a:rPr>
              <a:t>感情的信頼</a:t>
            </a:r>
            <a:r>
              <a:rPr lang="ja-JP" altLang="en-US" sz="2400" dirty="0" smtClean="0"/>
              <a:t>を</a:t>
            </a:r>
            <a:endParaRPr lang="en-US" altLang="ja-JP" sz="2400" dirty="0"/>
          </a:p>
          <a:p>
            <a:r>
              <a:rPr lang="ja-JP" altLang="en-US" sz="2400" dirty="0" smtClean="0"/>
              <a:t>生み出す事に</a:t>
            </a:r>
            <a:r>
              <a:rPr lang="ja-JP" altLang="en-US" sz="2400" dirty="0"/>
              <a:t>つながるのではないか</a:t>
            </a:r>
            <a:r>
              <a:rPr lang="ja-JP" altLang="en-US" sz="2400" dirty="0" smtClean="0"/>
              <a:t>？</a:t>
            </a:r>
            <a:endParaRPr lang="ja-JP" altLang="en-US" sz="2400" dirty="0"/>
          </a:p>
        </p:txBody>
      </p:sp>
      <p:sp>
        <p:nvSpPr>
          <p:cNvPr id="19" name="テキスト ボックス 18"/>
          <p:cNvSpPr txBox="1"/>
          <p:nvPr/>
        </p:nvSpPr>
        <p:spPr>
          <a:xfrm>
            <a:off x="125412" y="404664"/>
            <a:ext cx="8046987" cy="646331"/>
          </a:xfrm>
          <a:prstGeom prst="rect">
            <a:avLst/>
          </a:prstGeom>
          <a:noFill/>
        </p:spPr>
        <p:txBody>
          <a:bodyPr wrap="square">
            <a:spAutoFit/>
          </a:bodyPr>
          <a:lstStyle/>
          <a:p>
            <a:pPr fontAlgn="auto">
              <a:spcBef>
                <a:spcPts val="0"/>
              </a:spcBef>
              <a:spcAft>
                <a:spcPts val="0"/>
              </a:spcAft>
              <a:defRPr/>
            </a:pPr>
            <a:r>
              <a:rPr lang="ja-JP" altLang="en-US" sz="3600" dirty="0" smtClean="0">
                <a:latin typeface="+mn-lt"/>
                <a:ea typeface="+mn-ea"/>
                <a:cs typeface="+mn-cs"/>
              </a:rPr>
              <a:t>２つの期待と２つの信頼の関係性</a:t>
            </a:r>
            <a:endParaRPr lang="en-US" altLang="ja-JP" sz="3600" dirty="0" smtClean="0">
              <a:latin typeface="+mn-lt"/>
              <a:ea typeface="+mn-ea"/>
              <a:cs typeface="+mn-cs"/>
            </a:endParaRPr>
          </a:p>
        </p:txBody>
      </p:sp>
      <p:cxnSp>
        <p:nvCxnSpPr>
          <p:cNvPr id="21" name="直線コネクタ 20"/>
          <p:cNvCxnSpPr/>
          <p:nvPr/>
        </p:nvCxnSpPr>
        <p:spPr>
          <a:xfrm>
            <a:off x="125413" y="1106488"/>
            <a:ext cx="8728075"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196323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ボックス 12"/>
          <p:cNvSpPr txBox="1"/>
          <p:nvPr/>
        </p:nvSpPr>
        <p:spPr>
          <a:xfrm>
            <a:off x="125413" y="398463"/>
            <a:ext cx="6380162" cy="708025"/>
          </a:xfrm>
          <a:prstGeom prst="rect">
            <a:avLst/>
          </a:prstGeom>
          <a:noFill/>
        </p:spPr>
        <p:txBody>
          <a:bodyPr>
            <a:spAutoFit/>
          </a:bodyPr>
          <a:lstStyle/>
          <a:p>
            <a:pPr fontAlgn="auto">
              <a:spcBef>
                <a:spcPts val="0"/>
              </a:spcBef>
              <a:spcAft>
                <a:spcPts val="0"/>
              </a:spcAft>
              <a:defRPr/>
            </a:pPr>
            <a:r>
              <a:rPr lang="ja-JP" altLang="en-US" sz="4000" dirty="0" smtClean="0">
                <a:latin typeface="+mn-lt"/>
                <a:ea typeface="+mn-ea"/>
                <a:cs typeface="+mn-cs"/>
              </a:rPr>
              <a:t>認知的信頼と</a:t>
            </a:r>
            <a:r>
              <a:rPr lang="en-US" altLang="ja-JP" sz="4000" dirty="0" smtClean="0">
                <a:latin typeface="+mn-lt"/>
                <a:ea typeface="+mn-ea"/>
                <a:cs typeface="+mn-cs"/>
              </a:rPr>
              <a:t>SNS</a:t>
            </a:r>
            <a:r>
              <a:rPr lang="ja-JP" altLang="en-US" sz="4000" dirty="0" smtClean="0">
                <a:latin typeface="+mn-lt"/>
                <a:ea typeface="+mn-ea"/>
                <a:cs typeface="+mn-cs"/>
              </a:rPr>
              <a:t>の関連性</a:t>
            </a:r>
            <a:endParaRPr lang="ja-JP" altLang="en-US" sz="3200" dirty="0">
              <a:latin typeface="+mn-lt"/>
              <a:ea typeface="+mn-ea"/>
              <a:cs typeface="+mn-cs"/>
            </a:endParaRPr>
          </a:p>
        </p:txBody>
      </p:sp>
      <p:cxnSp>
        <p:nvCxnSpPr>
          <p:cNvPr id="14" name="直線コネクタ 13"/>
          <p:cNvCxnSpPr/>
          <p:nvPr/>
        </p:nvCxnSpPr>
        <p:spPr>
          <a:xfrm>
            <a:off x="125413" y="1106488"/>
            <a:ext cx="8728075" cy="0"/>
          </a:xfrm>
          <a:prstGeom prst="line">
            <a:avLst/>
          </a:prstGeom>
        </p:spPr>
        <p:style>
          <a:lnRef idx="2">
            <a:schemeClr val="accent1"/>
          </a:lnRef>
          <a:fillRef idx="0">
            <a:schemeClr val="accent1"/>
          </a:fillRef>
          <a:effectRef idx="1">
            <a:schemeClr val="accent1"/>
          </a:effectRef>
          <a:fontRef idx="minor">
            <a:schemeClr val="tx1"/>
          </a:fontRef>
        </p:style>
      </p:cxnSp>
      <p:pic>
        <p:nvPicPr>
          <p:cNvPr id="26" name="図 25"/>
          <p:cNvPicPr>
            <a:picLocks noChangeAspect="1"/>
          </p:cNvPicPr>
          <p:nvPr/>
        </p:nvPicPr>
        <p:blipFill>
          <a:blip r:embed="rId3"/>
          <a:stretch>
            <a:fillRect/>
          </a:stretch>
        </p:blipFill>
        <p:spPr>
          <a:xfrm>
            <a:off x="5508104" y="1628800"/>
            <a:ext cx="2736304" cy="1401756"/>
          </a:xfrm>
          <a:prstGeom prst="rect">
            <a:avLst/>
          </a:prstGeom>
        </p:spPr>
      </p:pic>
      <p:sp>
        <p:nvSpPr>
          <p:cNvPr id="3" name="テキスト ボックス 2"/>
          <p:cNvSpPr txBox="1"/>
          <p:nvPr/>
        </p:nvSpPr>
        <p:spPr>
          <a:xfrm>
            <a:off x="125413" y="1124744"/>
            <a:ext cx="8263011" cy="523220"/>
          </a:xfrm>
          <a:prstGeom prst="rect">
            <a:avLst/>
          </a:prstGeom>
          <a:noFill/>
        </p:spPr>
        <p:txBody>
          <a:bodyPr wrap="square" rtlCol="0">
            <a:spAutoFit/>
          </a:bodyPr>
          <a:lstStyle/>
          <a:p>
            <a:r>
              <a:rPr kumimoji="1" lang="en-US" altLang="ja-JP" sz="2800" dirty="0" smtClean="0"/>
              <a:t>■</a:t>
            </a:r>
            <a:r>
              <a:rPr kumimoji="1" lang="ja-JP" altLang="en-US" sz="2800" dirty="0" smtClean="0"/>
              <a:t>認知的信頼を生む企業の</a:t>
            </a:r>
            <a:r>
              <a:rPr kumimoji="1" lang="en-US" altLang="ja-JP" sz="2800" dirty="0" smtClean="0"/>
              <a:t>SNS</a:t>
            </a:r>
            <a:r>
              <a:rPr kumimoji="1" lang="ja-JP" altLang="en-US" sz="2800" dirty="0" smtClean="0"/>
              <a:t>上のパフォーマンス</a:t>
            </a:r>
            <a:endParaRPr kumimoji="1" lang="ja-JP" altLang="en-US" sz="2800" dirty="0"/>
          </a:p>
        </p:txBody>
      </p:sp>
      <p:sp>
        <p:nvSpPr>
          <p:cNvPr id="38" name="テキスト ボックス 13"/>
          <p:cNvSpPr txBox="1">
            <a:spLocks noChangeArrowheads="1"/>
          </p:cNvSpPr>
          <p:nvPr/>
        </p:nvSpPr>
        <p:spPr bwMode="auto">
          <a:xfrm>
            <a:off x="5436096" y="3068960"/>
            <a:ext cx="2911971" cy="461665"/>
          </a:xfrm>
          <a:prstGeom prst="rect">
            <a:avLst/>
          </a:prstGeom>
          <a:ln/>
          <a:extLst/>
        </p:spPr>
        <p:style>
          <a:lnRef idx="2">
            <a:schemeClr val="dk1"/>
          </a:lnRef>
          <a:fillRef idx="1">
            <a:schemeClr val="lt1"/>
          </a:fillRef>
          <a:effectRef idx="0">
            <a:schemeClr val="dk1"/>
          </a:effectRef>
          <a:fontRef idx="minor">
            <a:schemeClr val="dk1"/>
          </a:fontRef>
        </p:style>
        <p:txBody>
          <a:bodyPr wrap="square">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lgn="ctr"/>
            <a:r>
              <a:rPr lang="ja-JP" altLang="en-US" dirty="0" smtClean="0"/>
              <a:t>キャンペーン告知</a:t>
            </a:r>
            <a:endParaRPr lang="ja-JP" altLang="en-US" dirty="0"/>
          </a:p>
        </p:txBody>
      </p:sp>
      <p:sp>
        <p:nvSpPr>
          <p:cNvPr id="2" name="スライド番号プレースホルダー 1"/>
          <p:cNvSpPr>
            <a:spLocks noGrp="1"/>
          </p:cNvSpPr>
          <p:nvPr>
            <p:ph type="sldNum" sz="quarter" idx="12"/>
          </p:nvPr>
        </p:nvSpPr>
        <p:spPr/>
        <p:txBody>
          <a:bodyPr/>
          <a:lstStyle/>
          <a:p>
            <a:pPr>
              <a:defRPr/>
            </a:pPr>
            <a:fld id="{5A1E0EB6-E441-404D-A568-B745D15E2C8E}" type="slidenum">
              <a:rPr lang="ja-JP" altLang="en-US" sz="2800" smtClean="0"/>
              <a:pPr>
                <a:defRPr/>
              </a:pPr>
              <a:t>22</a:t>
            </a:fld>
            <a:endParaRPr lang="ja-JP" altLang="en-US" sz="2800" dirty="0"/>
          </a:p>
        </p:txBody>
      </p:sp>
      <p:sp>
        <p:nvSpPr>
          <p:cNvPr id="27" name="正方形/長方形 17"/>
          <p:cNvSpPr>
            <a:spLocks noChangeArrowheads="1"/>
          </p:cNvSpPr>
          <p:nvPr/>
        </p:nvSpPr>
        <p:spPr bwMode="auto">
          <a:xfrm>
            <a:off x="6257072" y="6519446"/>
            <a:ext cx="28869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600" dirty="0" smtClean="0"/>
              <a:t>無印良品：</a:t>
            </a:r>
            <a:r>
              <a:rPr lang="pl-PL" altLang="ja-JP" sz="1600" dirty="0" smtClean="0"/>
              <a:t>http</a:t>
            </a:r>
            <a:r>
              <a:rPr lang="pl-PL" altLang="ja-JP" sz="1600" dirty="0"/>
              <a:t>:/</a:t>
            </a:r>
            <a:r>
              <a:rPr lang="pl-PL" altLang="ja-JP" sz="1600" dirty="0" smtClean="0"/>
              <a:t>/</a:t>
            </a:r>
            <a:r>
              <a:rPr lang="pl-PL" altLang="ja-JP" sz="1600" dirty="0" err="1" smtClean="0"/>
              <a:t>www.muji.net</a:t>
            </a:r>
            <a:r>
              <a:rPr lang="pl-PL" altLang="ja-JP" sz="1600" dirty="0"/>
              <a:t>/</a:t>
            </a:r>
            <a:endParaRPr lang="ja-JP" altLang="en-US" sz="1600" dirty="0"/>
          </a:p>
        </p:txBody>
      </p:sp>
      <p:sp>
        <p:nvSpPr>
          <p:cNvPr id="34" name="テキスト ボックス 33"/>
          <p:cNvSpPr txBox="1"/>
          <p:nvPr/>
        </p:nvSpPr>
        <p:spPr>
          <a:xfrm>
            <a:off x="0" y="6021288"/>
            <a:ext cx="9144000" cy="523220"/>
          </a:xfrm>
          <a:prstGeom prst="rect">
            <a:avLst/>
          </a:prstGeom>
          <a:noFill/>
        </p:spPr>
        <p:txBody>
          <a:bodyPr wrap="square" rtlCol="0">
            <a:spAutoFit/>
          </a:bodyPr>
          <a:lstStyle/>
          <a:p>
            <a:pPr algn="ctr"/>
            <a:r>
              <a:rPr lang="ja-JP" altLang="en-US" sz="2800" dirty="0" smtClean="0"/>
              <a:t>顧客が企業に抱く期待と企業が行うパフォーマンスの一致</a:t>
            </a:r>
            <a:endParaRPr kumimoji="1" lang="ja-JP" altLang="en-US" sz="2800" dirty="0"/>
          </a:p>
        </p:txBody>
      </p:sp>
      <p:pic>
        <p:nvPicPr>
          <p:cNvPr id="20" name="図 19"/>
          <p:cNvPicPr>
            <a:picLocks noChangeAspect="1"/>
          </p:cNvPicPr>
          <p:nvPr/>
        </p:nvPicPr>
        <p:blipFill>
          <a:blip r:embed="rId4"/>
          <a:stretch>
            <a:fillRect/>
          </a:stretch>
        </p:blipFill>
        <p:spPr>
          <a:xfrm>
            <a:off x="683568" y="1668662"/>
            <a:ext cx="1584176" cy="1584176"/>
          </a:xfrm>
          <a:prstGeom prst="rect">
            <a:avLst/>
          </a:prstGeom>
        </p:spPr>
      </p:pic>
      <p:pic>
        <p:nvPicPr>
          <p:cNvPr id="30" name="図 1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01132" y="3676789"/>
            <a:ext cx="2987292" cy="1706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テキスト ボックス 13"/>
          <p:cNvSpPr txBox="1">
            <a:spLocks noChangeArrowheads="1"/>
          </p:cNvSpPr>
          <p:nvPr/>
        </p:nvSpPr>
        <p:spPr bwMode="auto">
          <a:xfrm>
            <a:off x="5724128" y="5415607"/>
            <a:ext cx="2323569" cy="461665"/>
          </a:xfrm>
          <a:prstGeom prst="rect">
            <a:avLst/>
          </a:prstGeom>
          <a:ln/>
          <a:extLst/>
        </p:spPr>
        <p:style>
          <a:lnRef idx="2">
            <a:schemeClr val="dk1"/>
          </a:lnRef>
          <a:fillRef idx="1">
            <a:schemeClr val="lt1"/>
          </a:fillRef>
          <a:effectRef idx="0">
            <a:schemeClr val="dk1"/>
          </a:effectRef>
          <a:fontRef idx="minor">
            <a:schemeClr val="dk1"/>
          </a:fontRef>
        </p:style>
        <p:txBody>
          <a:bodyPr wrap="square">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lgn="ctr"/>
            <a:r>
              <a:rPr lang="ja-JP" altLang="en-US" dirty="0" smtClean="0"/>
              <a:t>クーポンの配布</a:t>
            </a:r>
            <a:endParaRPr lang="ja-JP" altLang="en-US" dirty="0"/>
          </a:p>
        </p:txBody>
      </p:sp>
      <p:pic>
        <p:nvPicPr>
          <p:cNvPr id="35" name="図 14"/>
          <p:cNvPicPr>
            <a:picLocks noChangeAspect="1"/>
          </p:cNvPicPr>
          <p:nvPr/>
        </p:nvPicPr>
        <p:blipFill rotWithShape="1">
          <a:blip r:embed="rId6">
            <a:extLst>
              <a:ext uri="{28A0092B-C50C-407E-A947-70E740481C1C}">
                <a14:useLocalDpi xmlns:a14="http://schemas.microsoft.com/office/drawing/2010/main" val="0"/>
              </a:ext>
            </a:extLst>
          </a:blip>
          <a:srcRect l="-734" r="-239"/>
          <a:stretch/>
        </p:blipFill>
        <p:spPr bwMode="auto">
          <a:xfrm>
            <a:off x="320449" y="3645024"/>
            <a:ext cx="4107535" cy="171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テキスト ボックス 13"/>
          <p:cNvSpPr txBox="1">
            <a:spLocks noChangeArrowheads="1"/>
          </p:cNvSpPr>
          <p:nvPr/>
        </p:nvSpPr>
        <p:spPr bwMode="auto">
          <a:xfrm>
            <a:off x="1185408" y="5415607"/>
            <a:ext cx="2413264" cy="461665"/>
          </a:xfrm>
          <a:prstGeom prst="rect">
            <a:avLst/>
          </a:prstGeom>
          <a:ln/>
          <a:extLst/>
        </p:spPr>
        <p:style>
          <a:lnRef idx="2">
            <a:schemeClr val="dk1"/>
          </a:lnRef>
          <a:fillRef idx="1">
            <a:schemeClr val="lt1"/>
          </a:fillRef>
          <a:effectRef idx="0">
            <a:schemeClr val="dk1"/>
          </a:effectRef>
          <a:fontRef idx="minor">
            <a:schemeClr val="dk1"/>
          </a:fontRef>
        </p:style>
        <p:txBody>
          <a:bodyPr wrap="square">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lgn="ctr"/>
            <a:r>
              <a:rPr lang="ja-JP" altLang="en-US" dirty="0" smtClean="0"/>
              <a:t>新製品モニター</a:t>
            </a:r>
            <a:endParaRPr lang="ja-JP" altLang="en-US" dirty="0"/>
          </a:p>
        </p:txBody>
      </p:sp>
      <p:pic>
        <p:nvPicPr>
          <p:cNvPr id="7" name="図 6"/>
          <p:cNvPicPr>
            <a:picLocks noChangeAspect="1"/>
          </p:cNvPicPr>
          <p:nvPr/>
        </p:nvPicPr>
        <p:blipFill>
          <a:blip r:embed="rId7"/>
          <a:stretch>
            <a:fillRect/>
          </a:stretch>
        </p:blipFill>
        <p:spPr>
          <a:xfrm>
            <a:off x="2392040" y="1681088"/>
            <a:ext cx="1531888" cy="1531888"/>
          </a:xfrm>
          <a:prstGeom prst="rect">
            <a:avLst/>
          </a:prstGeom>
        </p:spPr>
      </p:pic>
      <p:sp>
        <p:nvSpPr>
          <p:cNvPr id="37" name="テキスト ボックス 13"/>
          <p:cNvSpPr txBox="1">
            <a:spLocks noChangeArrowheads="1"/>
          </p:cNvSpPr>
          <p:nvPr/>
        </p:nvSpPr>
        <p:spPr bwMode="auto">
          <a:xfrm>
            <a:off x="1332098" y="3068960"/>
            <a:ext cx="2119883" cy="461665"/>
          </a:xfrm>
          <a:prstGeom prst="rect">
            <a:avLst/>
          </a:prstGeom>
          <a:ln/>
          <a:extLst/>
        </p:spPr>
        <p:style>
          <a:lnRef idx="2">
            <a:schemeClr val="dk1"/>
          </a:lnRef>
          <a:fillRef idx="1">
            <a:schemeClr val="lt1"/>
          </a:fillRef>
          <a:effectRef idx="0">
            <a:schemeClr val="dk1"/>
          </a:effectRef>
          <a:fontRef idx="minor">
            <a:schemeClr val="dk1"/>
          </a:fontRef>
        </p:style>
        <p:txBody>
          <a:bodyPr wrap="square">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lgn="ctr"/>
            <a:r>
              <a:rPr lang="ja-JP" altLang="en-US" dirty="0" smtClean="0"/>
              <a:t>新製品情報</a:t>
            </a:r>
            <a:endParaRPr lang="ja-JP" altLang="en-US" dirty="0"/>
          </a:p>
        </p:txBody>
      </p:sp>
    </p:spTree>
    <p:extLst>
      <p:ext uri="{BB962C8B-B14F-4D97-AF65-F5344CB8AC3E}">
        <p14:creationId xmlns:p14="http://schemas.microsoft.com/office/powerpoint/2010/main" val="242015265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25413" y="398463"/>
            <a:ext cx="6380162" cy="769937"/>
          </a:xfrm>
          <a:prstGeom prst="rect">
            <a:avLst/>
          </a:prstGeom>
          <a:noFill/>
        </p:spPr>
        <p:txBody>
          <a:bodyPr>
            <a:spAutoFit/>
          </a:bodyPr>
          <a:lstStyle/>
          <a:p>
            <a:pPr fontAlgn="auto">
              <a:spcBef>
                <a:spcPts val="0"/>
              </a:spcBef>
              <a:spcAft>
                <a:spcPts val="0"/>
              </a:spcAft>
              <a:defRPr/>
            </a:pPr>
            <a:r>
              <a:rPr lang="ja-JP" altLang="en-US" sz="4400" dirty="0" smtClean="0">
                <a:latin typeface="+mn-lt"/>
                <a:ea typeface="+mn-ea"/>
                <a:cs typeface="+mn-cs"/>
              </a:rPr>
              <a:t>仮説１</a:t>
            </a:r>
            <a:r>
              <a:rPr lang="en-US" altLang="ja-JP" sz="4400" dirty="0" smtClean="0">
                <a:latin typeface="+mn-lt"/>
                <a:ea typeface="+mn-ea"/>
                <a:cs typeface="+mn-cs"/>
              </a:rPr>
              <a:t>−</a:t>
            </a:r>
            <a:r>
              <a:rPr lang="ja-JP" altLang="en-US" sz="4400" dirty="0" smtClean="0">
                <a:latin typeface="+mn-lt"/>
                <a:ea typeface="+mn-ea"/>
                <a:cs typeface="+mn-cs"/>
              </a:rPr>
              <a:t>１</a:t>
            </a:r>
            <a:endParaRPr lang="ja-JP" altLang="en-US" sz="4400" dirty="0">
              <a:latin typeface="+mn-lt"/>
              <a:ea typeface="+mn-ea"/>
              <a:cs typeface="+mn-cs"/>
            </a:endParaRPr>
          </a:p>
        </p:txBody>
      </p:sp>
      <p:cxnSp>
        <p:nvCxnSpPr>
          <p:cNvPr id="3" name="直線コネクタ 2"/>
          <p:cNvCxnSpPr/>
          <p:nvPr/>
        </p:nvCxnSpPr>
        <p:spPr>
          <a:xfrm>
            <a:off x="125413" y="1196975"/>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角丸四角形 4"/>
          <p:cNvSpPr/>
          <p:nvPr/>
        </p:nvSpPr>
        <p:spPr bwMode="auto">
          <a:xfrm>
            <a:off x="468313" y="1628774"/>
            <a:ext cx="8385175" cy="4968577"/>
          </a:xfrm>
          <a:prstGeom prst="roundRect">
            <a:avLst>
              <a:gd name="adj" fmla="val 12300"/>
            </a:avLst>
          </a:prstGeom>
          <a:ln/>
        </p:spPr>
        <p:style>
          <a:lnRef idx="2">
            <a:schemeClr val="accent1"/>
          </a:lnRef>
          <a:fillRef idx="1">
            <a:schemeClr val="lt1"/>
          </a:fillRef>
          <a:effectRef idx="0">
            <a:schemeClr val="accent1"/>
          </a:effectRef>
          <a:fontRef idx="minor">
            <a:schemeClr val="dk1"/>
          </a:fontRef>
        </p:style>
        <p:txBody>
          <a:bodyPr anchor="ctr"/>
          <a:lstStyle/>
          <a:p>
            <a:pPr algn="ctr" defTabSz="914400" fontAlgn="auto">
              <a:spcBef>
                <a:spcPts val="0"/>
              </a:spcBef>
              <a:spcAft>
                <a:spcPts val="0"/>
              </a:spcAft>
              <a:defRPr/>
            </a:pPr>
            <a:r>
              <a:rPr kumimoji="0" lang="ja-JP" altLang="en-US" kern="0" dirty="0">
                <a:solidFill>
                  <a:srgbClr val="FFFFFF"/>
                </a:solidFill>
                <a:latin typeface="Century Schoolbook"/>
                <a:ea typeface="ＭＳ Ｐ明朝"/>
              </a:rPr>
              <a:t>　　　　　　　　</a:t>
            </a:r>
          </a:p>
        </p:txBody>
      </p:sp>
      <p:sp>
        <p:nvSpPr>
          <p:cNvPr id="39940" name="テキスト ボックス 8"/>
          <p:cNvSpPr txBox="1">
            <a:spLocks noChangeArrowheads="1"/>
          </p:cNvSpPr>
          <p:nvPr/>
        </p:nvSpPr>
        <p:spPr bwMode="auto">
          <a:xfrm>
            <a:off x="468313" y="2204864"/>
            <a:ext cx="838517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lgn="ctr"/>
            <a:r>
              <a:rPr lang="ja-JP" altLang="en-US" sz="6000" dirty="0" smtClean="0"/>
              <a:t>確固たる期待が</a:t>
            </a:r>
            <a:endParaRPr lang="en-US" altLang="ja-JP" sz="6000" dirty="0" smtClean="0"/>
          </a:p>
          <a:p>
            <a:pPr algn="ctr"/>
            <a:r>
              <a:rPr lang="ja-JP" altLang="en-US" sz="6000" dirty="0" smtClean="0"/>
              <a:t>満たされることにより</a:t>
            </a:r>
            <a:endParaRPr lang="en-US" altLang="ja-JP" sz="6000" dirty="0" smtClean="0"/>
          </a:p>
          <a:p>
            <a:pPr algn="ctr"/>
            <a:r>
              <a:rPr lang="ja-JP" altLang="en-US" sz="6000" dirty="0" smtClean="0"/>
              <a:t>認知的信頼が生まれる</a:t>
            </a:r>
            <a:endParaRPr lang="ja-JP" altLang="en-US" sz="6000" dirty="0"/>
          </a:p>
        </p:txBody>
      </p:sp>
      <p:sp>
        <p:nvSpPr>
          <p:cNvPr id="4" name="スライド番号プレースホルダー 3"/>
          <p:cNvSpPr>
            <a:spLocks noGrp="1"/>
          </p:cNvSpPr>
          <p:nvPr>
            <p:ph type="sldNum" sz="quarter" idx="12"/>
          </p:nvPr>
        </p:nvSpPr>
        <p:spPr/>
        <p:txBody>
          <a:bodyPr/>
          <a:lstStyle/>
          <a:p>
            <a:pPr>
              <a:defRPr/>
            </a:pPr>
            <a:fld id="{5A1E0EB6-E441-404D-A568-B745D15E2C8E}" type="slidenum">
              <a:rPr lang="ja-JP" altLang="en-US" sz="2800" smtClean="0"/>
              <a:pPr>
                <a:defRPr/>
              </a:pPr>
              <a:t>23</a:t>
            </a:fld>
            <a:endParaRPr lang="ja-JP" altLang="en-US" sz="2800"/>
          </a:p>
        </p:txBody>
      </p:sp>
      <p:pic>
        <p:nvPicPr>
          <p:cNvPr id="7" name="図 6"/>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Lst>
          </a:blip>
          <a:stretch>
            <a:fillRect/>
          </a:stretch>
        </p:blipFill>
        <p:spPr>
          <a:xfrm>
            <a:off x="7020272" y="4812184"/>
            <a:ext cx="1800200" cy="1800200"/>
          </a:xfrm>
          <a:prstGeom prst="rect">
            <a:avLst/>
          </a:prstGeom>
        </p:spPr>
      </p:pic>
    </p:spTree>
    <p:extLst>
      <p:ext uri="{BB962C8B-B14F-4D97-AF65-F5344CB8AC3E}">
        <p14:creationId xmlns:p14="http://schemas.microsoft.com/office/powerpoint/2010/main" val="39268133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5A1E0EB6-E441-404D-A568-B745D15E2C8E}" type="slidenum">
              <a:rPr lang="ja-JP" altLang="en-US" sz="2800" smtClean="0"/>
              <a:pPr>
                <a:defRPr/>
              </a:pPr>
              <a:t>24</a:t>
            </a:fld>
            <a:endParaRPr lang="ja-JP" altLang="en-US" sz="2800" dirty="0"/>
          </a:p>
        </p:txBody>
      </p:sp>
      <p:sp>
        <p:nvSpPr>
          <p:cNvPr id="13" name="テキスト ボックス 12"/>
          <p:cNvSpPr txBox="1"/>
          <p:nvPr/>
        </p:nvSpPr>
        <p:spPr>
          <a:xfrm>
            <a:off x="125413" y="398463"/>
            <a:ext cx="6380162" cy="707886"/>
          </a:xfrm>
          <a:prstGeom prst="rect">
            <a:avLst/>
          </a:prstGeom>
          <a:noFill/>
        </p:spPr>
        <p:txBody>
          <a:bodyPr>
            <a:spAutoFit/>
          </a:bodyPr>
          <a:lstStyle/>
          <a:p>
            <a:pPr fontAlgn="auto">
              <a:spcBef>
                <a:spcPts val="0"/>
              </a:spcBef>
              <a:spcAft>
                <a:spcPts val="0"/>
              </a:spcAft>
              <a:defRPr/>
            </a:pPr>
            <a:r>
              <a:rPr lang="ja-JP" altLang="en-US" sz="4000" dirty="0" smtClean="0">
                <a:latin typeface="+mn-lt"/>
                <a:ea typeface="+mn-ea"/>
                <a:cs typeface="+mn-cs"/>
              </a:rPr>
              <a:t>感情的信頼と</a:t>
            </a:r>
            <a:r>
              <a:rPr lang="en-US" altLang="ja-JP" sz="4000" dirty="0" smtClean="0">
                <a:latin typeface="+mn-lt"/>
                <a:ea typeface="+mn-ea"/>
                <a:cs typeface="+mn-cs"/>
              </a:rPr>
              <a:t>SNS</a:t>
            </a:r>
            <a:r>
              <a:rPr lang="ja-JP" altLang="en-US" sz="4000" dirty="0" smtClean="0">
                <a:latin typeface="+mn-lt"/>
                <a:ea typeface="+mn-ea"/>
                <a:cs typeface="+mn-cs"/>
              </a:rPr>
              <a:t>の関連性</a:t>
            </a:r>
            <a:endParaRPr lang="ja-JP" altLang="en-US" sz="3200" dirty="0">
              <a:latin typeface="+mn-lt"/>
              <a:ea typeface="+mn-ea"/>
              <a:cs typeface="+mn-cs"/>
            </a:endParaRPr>
          </a:p>
        </p:txBody>
      </p:sp>
      <p:cxnSp>
        <p:nvCxnSpPr>
          <p:cNvPr id="14" name="直線コネクタ 13"/>
          <p:cNvCxnSpPr/>
          <p:nvPr/>
        </p:nvCxnSpPr>
        <p:spPr>
          <a:xfrm>
            <a:off x="125413" y="1106488"/>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正方形/長方形 17"/>
          <p:cNvSpPr/>
          <p:nvPr/>
        </p:nvSpPr>
        <p:spPr>
          <a:xfrm>
            <a:off x="142842" y="1196752"/>
            <a:ext cx="8821646" cy="523220"/>
          </a:xfrm>
          <a:prstGeom prst="rect">
            <a:avLst/>
          </a:prstGeom>
        </p:spPr>
        <p:txBody>
          <a:bodyPr wrap="square">
            <a:spAutoFit/>
          </a:bodyPr>
          <a:lstStyle/>
          <a:p>
            <a:r>
              <a:rPr lang="en-US" altLang="ja-JP" sz="2800" dirty="0" smtClean="0"/>
              <a:t>■SNS</a:t>
            </a:r>
            <a:r>
              <a:rPr lang="ja-JP" altLang="en-US" sz="2800" dirty="0" smtClean="0"/>
              <a:t>は感情的信頼が生まれる環境である</a:t>
            </a:r>
            <a:endParaRPr lang="ja-JP" altLang="en-US" sz="2800" dirty="0"/>
          </a:p>
        </p:txBody>
      </p:sp>
      <p:pic>
        <p:nvPicPr>
          <p:cNvPr id="22" name="図 3" descr="スクリーンショット 2011-10-15 21.53.03.png"/>
          <p:cNvPicPr>
            <a:picLocks noChangeAspect="1"/>
          </p:cNvPicPr>
          <p:nvPr/>
        </p:nvPicPr>
        <p:blipFill rotWithShape="1">
          <a:blip r:embed="rId3">
            <a:extLst>
              <a:ext uri="{28A0092B-C50C-407E-A947-70E740481C1C}">
                <a14:useLocalDpi xmlns:a14="http://schemas.microsoft.com/office/drawing/2010/main" val="0"/>
              </a:ext>
            </a:extLst>
          </a:blip>
          <a:srcRect r="689" b="13909"/>
          <a:stretch/>
        </p:blipFill>
        <p:spPr bwMode="auto">
          <a:xfrm>
            <a:off x="251520" y="1988840"/>
            <a:ext cx="4794167" cy="3453769"/>
          </a:xfrm>
          <a:prstGeom prst="rect">
            <a:avLst/>
          </a:prstGeom>
          <a:noFill/>
          <a:ln w="9525">
            <a:solidFill>
              <a:schemeClr val="bg1">
                <a:lumMod val="6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5" name="正方形/長方形 4"/>
          <p:cNvSpPr/>
          <p:nvPr/>
        </p:nvSpPr>
        <p:spPr>
          <a:xfrm>
            <a:off x="941231" y="5589240"/>
            <a:ext cx="3312368" cy="432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400" dirty="0" smtClean="0"/>
              <a:t>企業コミュニティ</a:t>
            </a:r>
            <a:endParaRPr kumimoji="1" lang="ja-JP" altLang="en-US" sz="2400" dirty="0"/>
          </a:p>
        </p:txBody>
      </p:sp>
      <p:sp>
        <p:nvSpPr>
          <p:cNvPr id="3" name="線吹き出し 1 (枠付き) 2"/>
          <p:cNvSpPr/>
          <p:nvPr/>
        </p:nvSpPr>
        <p:spPr>
          <a:xfrm>
            <a:off x="5508104" y="1777876"/>
            <a:ext cx="3456384" cy="2256507"/>
          </a:xfrm>
          <a:prstGeom prst="borderCallout1">
            <a:avLst>
              <a:gd name="adj1" fmla="val 35700"/>
              <a:gd name="adj2" fmla="val -4792"/>
              <a:gd name="adj3" fmla="val 53471"/>
              <a:gd name="adj4" fmla="val -24293"/>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sz="3200" dirty="0" smtClean="0"/>
          </a:p>
        </p:txBody>
      </p:sp>
      <p:sp>
        <p:nvSpPr>
          <p:cNvPr id="6" name="テキスト ボックス 5"/>
          <p:cNvSpPr txBox="1"/>
          <p:nvPr/>
        </p:nvSpPr>
        <p:spPr>
          <a:xfrm>
            <a:off x="5508104" y="1767353"/>
            <a:ext cx="3456384" cy="830997"/>
          </a:xfrm>
          <a:prstGeom prst="rect">
            <a:avLst/>
          </a:prstGeom>
          <a:noFill/>
        </p:spPr>
        <p:txBody>
          <a:bodyPr wrap="square" rtlCol="0">
            <a:spAutoFit/>
          </a:bodyPr>
          <a:lstStyle/>
          <a:p>
            <a:pPr algn="ctr"/>
            <a:r>
              <a:rPr kumimoji="1" lang="ja-JP" altLang="en-US" sz="2400" dirty="0" smtClean="0"/>
              <a:t>企業と顧客の</a:t>
            </a:r>
            <a:endParaRPr kumimoji="1" lang="en-US" altLang="ja-JP" sz="2400" dirty="0" smtClean="0"/>
          </a:p>
          <a:p>
            <a:pPr algn="ctr"/>
            <a:r>
              <a:rPr kumimoji="1" lang="ja-JP" altLang="en-US" sz="2400" dirty="0" smtClean="0"/>
              <a:t>インタラクションの場</a:t>
            </a:r>
            <a:endParaRPr kumimoji="1" lang="ja-JP" altLang="en-US" sz="2400" dirty="0"/>
          </a:p>
        </p:txBody>
      </p:sp>
      <p:pic>
        <p:nvPicPr>
          <p:cNvPr id="26" name="図 25"/>
          <p:cNvPicPr>
            <a:picLocks noChangeAspect="1"/>
          </p:cNvPicPr>
          <p:nvPr/>
        </p:nvPicPr>
        <p:blipFill>
          <a:blip r:embed="rId4"/>
          <a:stretch>
            <a:fillRect/>
          </a:stretch>
        </p:blipFill>
        <p:spPr>
          <a:xfrm>
            <a:off x="7819792" y="2752322"/>
            <a:ext cx="1033696" cy="1033696"/>
          </a:xfrm>
          <a:prstGeom prst="rect">
            <a:avLst/>
          </a:prstGeom>
        </p:spPr>
      </p:pic>
      <p:pic>
        <p:nvPicPr>
          <p:cNvPr id="30" name="図 29"/>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5472228" y="2598350"/>
            <a:ext cx="1524000" cy="1187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図 6"/>
          <p:cNvPicPr>
            <a:picLocks noChangeAspect="1"/>
          </p:cNvPicPr>
          <p:nvPr/>
        </p:nvPicPr>
        <p:blipFill>
          <a:blip r:embed="rId6"/>
          <a:stretch>
            <a:fillRect/>
          </a:stretch>
        </p:blipFill>
        <p:spPr>
          <a:xfrm>
            <a:off x="6592802" y="2752322"/>
            <a:ext cx="1226990" cy="1028824"/>
          </a:xfrm>
          <a:prstGeom prst="rect">
            <a:avLst/>
          </a:prstGeom>
        </p:spPr>
      </p:pic>
      <p:sp>
        <p:nvSpPr>
          <p:cNvPr id="31" name="線吹き出し 1 (枠付き) 30"/>
          <p:cNvSpPr/>
          <p:nvPr/>
        </p:nvSpPr>
        <p:spPr>
          <a:xfrm>
            <a:off x="5522624" y="4298157"/>
            <a:ext cx="3456384" cy="2443211"/>
          </a:xfrm>
          <a:prstGeom prst="borderCallout1">
            <a:avLst>
              <a:gd name="adj1" fmla="val 18750"/>
              <a:gd name="adj2" fmla="val -8333"/>
              <a:gd name="adj3" fmla="val 10755"/>
              <a:gd name="adj4" fmla="val -28719"/>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sz="3200" dirty="0" smtClean="0"/>
          </a:p>
        </p:txBody>
      </p:sp>
      <p:sp>
        <p:nvSpPr>
          <p:cNvPr id="21" name="テキスト ボックス 20"/>
          <p:cNvSpPr txBox="1"/>
          <p:nvPr/>
        </p:nvSpPr>
        <p:spPr>
          <a:xfrm>
            <a:off x="5543317" y="4362034"/>
            <a:ext cx="3435691" cy="800219"/>
          </a:xfrm>
          <a:prstGeom prst="rect">
            <a:avLst/>
          </a:prstGeom>
          <a:noFill/>
        </p:spPr>
        <p:txBody>
          <a:bodyPr wrap="square" rtlCol="0">
            <a:spAutoFit/>
          </a:bodyPr>
          <a:lstStyle/>
          <a:p>
            <a:pPr algn="ctr"/>
            <a:r>
              <a:rPr lang="ja-JP" altLang="en-US" sz="2300" dirty="0" smtClean="0"/>
              <a:t>顧客間の</a:t>
            </a:r>
            <a:r>
              <a:rPr lang="ja-JP" altLang="en-US" sz="2300" dirty="0"/>
              <a:t>価値観</a:t>
            </a:r>
            <a:r>
              <a:rPr lang="ja-JP" altLang="en-US" sz="2300" dirty="0" smtClean="0"/>
              <a:t>や</a:t>
            </a:r>
            <a:endParaRPr lang="en-US" altLang="ja-JP" sz="2300" dirty="0" smtClean="0"/>
          </a:p>
          <a:p>
            <a:pPr algn="ctr"/>
            <a:r>
              <a:rPr lang="ja-JP" altLang="en-US" sz="2300" dirty="0" smtClean="0"/>
              <a:t>ライフスタイルへの共感</a:t>
            </a:r>
            <a:endParaRPr kumimoji="1" lang="ja-JP" altLang="en-US" sz="2300" dirty="0"/>
          </a:p>
        </p:txBody>
      </p:sp>
      <p:pic>
        <p:nvPicPr>
          <p:cNvPr id="10" name="図 9"/>
          <p:cNvPicPr>
            <a:picLocks noChangeAspect="1"/>
          </p:cNvPicPr>
          <p:nvPr/>
        </p:nvPicPr>
        <p:blipFill>
          <a:blip r:embed="rId7"/>
          <a:stretch>
            <a:fillRect/>
          </a:stretch>
        </p:blipFill>
        <p:spPr>
          <a:xfrm>
            <a:off x="6031619" y="5162253"/>
            <a:ext cx="936104" cy="637431"/>
          </a:xfrm>
          <a:prstGeom prst="rect">
            <a:avLst/>
          </a:prstGeom>
        </p:spPr>
      </p:pic>
      <p:pic>
        <p:nvPicPr>
          <p:cNvPr id="35" name="図 34"/>
          <p:cNvPicPr>
            <a:picLocks noChangeAspect="1"/>
          </p:cNvPicPr>
          <p:nvPr/>
        </p:nvPicPr>
        <p:blipFill>
          <a:blip r:embed="rId7"/>
          <a:stretch>
            <a:fillRect/>
          </a:stretch>
        </p:blipFill>
        <p:spPr>
          <a:xfrm>
            <a:off x="7658000" y="5162253"/>
            <a:ext cx="936104" cy="637431"/>
          </a:xfrm>
          <a:prstGeom prst="rect">
            <a:avLst/>
          </a:prstGeom>
        </p:spPr>
      </p:pic>
      <p:pic>
        <p:nvPicPr>
          <p:cNvPr id="11" name="図 10"/>
          <p:cNvPicPr>
            <a:picLocks noChangeAspect="1"/>
          </p:cNvPicPr>
          <p:nvPr/>
        </p:nvPicPr>
        <p:blipFill>
          <a:blip r:embed="rId8"/>
          <a:stretch>
            <a:fillRect/>
          </a:stretch>
        </p:blipFill>
        <p:spPr>
          <a:xfrm>
            <a:off x="5966023" y="5674948"/>
            <a:ext cx="914400" cy="914400"/>
          </a:xfrm>
          <a:prstGeom prst="rect">
            <a:avLst/>
          </a:prstGeom>
        </p:spPr>
      </p:pic>
      <p:pic>
        <p:nvPicPr>
          <p:cNvPr id="12" name="図 11"/>
          <p:cNvPicPr>
            <a:picLocks noChangeAspect="1"/>
          </p:cNvPicPr>
          <p:nvPr/>
        </p:nvPicPr>
        <p:blipFill>
          <a:blip r:embed="rId9"/>
          <a:stretch>
            <a:fillRect/>
          </a:stretch>
        </p:blipFill>
        <p:spPr>
          <a:xfrm>
            <a:off x="6796883" y="5677173"/>
            <a:ext cx="954986" cy="954986"/>
          </a:xfrm>
          <a:prstGeom prst="rect">
            <a:avLst/>
          </a:prstGeom>
        </p:spPr>
      </p:pic>
      <p:pic>
        <p:nvPicPr>
          <p:cNvPr id="15" name="図 14"/>
          <p:cNvPicPr>
            <a:picLocks noChangeAspect="1"/>
          </p:cNvPicPr>
          <p:nvPr/>
        </p:nvPicPr>
        <p:blipFill>
          <a:blip r:embed="rId10"/>
          <a:stretch>
            <a:fillRect/>
          </a:stretch>
        </p:blipFill>
        <p:spPr>
          <a:xfrm>
            <a:off x="7537648" y="5666309"/>
            <a:ext cx="1066800" cy="1066800"/>
          </a:xfrm>
          <a:prstGeom prst="rect">
            <a:avLst/>
          </a:prstGeom>
        </p:spPr>
      </p:pic>
      <p:pic>
        <p:nvPicPr>
          <p:cNvPr id="16" name="図 15"/>
          <p:cNvPicPr>
            <a:picLocks noChangeAspect="1"/>
          </p:cNvPicPr>
          <p:nvPr/>
        </p:nvPicPr>
        <p:blipFill>
          <a:blip r:embed="rId11">
            <a:extLst>
              <a:ext uri="{BEBA8EAE-BF5A-486C-A8C5-ECC9F3942E4B}">
                <a14:imgProps xmlns:a14="http://schemas.microsoft.com/office/drawing/2010/main">
                  <a14:imgLayer r:embed="rId12">
                    <a14:imgEffect>
                      <a14:saturation sat="66000"/>
                    </a14:imgEffect>
                  </a14:imgLayer>
                </a14:imgProps>
              </a:ext>
            </a:extLst>
          </a:blip>
          <a:stretch>
            <a:fillRect/>
          </a:stretch>
        </p:blipFill>
        <p:spPr>
          <a:xfrm rot="326429">
            <a:off x="7064601" y="5304790"/>
            <a:ext cx="450862" cy="450862"/>
          </a:xfrm>
          <a:prstGeom prst="rect">
            <a:avLst/>
          </a:prstGeom>
        </p:spPr>
      </p:pic>
      <p:sp>
        <p:nvSpPr>
          <p:cNvPr id="17" name="正方形/長方形 16"/>
          <p:cNvSpPr/>
          <p:nvPr/>
        </p:nvSpPr>
        <p:spPr>
          <a:xfrm>
            <a:off x="249423" y="6055199"/>
            <a:ext cx="4849016" cy="307777"/>
          </a:xfrm>
          <a:prstGeom prst="rect">
            <a:avLst/>
          </a:prstGeom>
        </p:spPr>
        <p:txBody>
          <a:bodyPr wrap="none">
            <a:spAutoFit/>
          </a:bodyPr>
          <a:lstStyle/>
          <a:p>
            <a:r>
              <a:rPr lang="ja-JP" altLang="en-US" sz="1400" dirty="0" smtClean="0"/>
              <a:t>無印良品</a:t>
            </a:r>
            <a:r>
              <a:rPr lang="en-US" altLang="ja-JP" sz="1400" dirty="0" smtClean="0"/>
              <a:t>Facebook</a:t>
            </a:r>
            <a:r>
              <a:rPr lang="ja-JP" altLang="en-US" sz="1400" dirty="0" smtClean="0"/>
              <a:t>ページ：</a:t>
            </a:r>
            <a:r>
              <a:rPr lang="pl-PL" altLang="ja-JP" sz="1400" dirty="0" smtClean="0"/>
              <a:t>http</a:t>
            </a:r>
            <a:r>
              <a:rPr lang="pl-PL" altLang="ja-JP" sz="1400" dirty="0"/>
              <a:t>://</a:t>
            </a:r>
            <a:r>
              <a:rPr lang="pl-PL" altLang="ja-JP" sz="1400" dirty="0" err="1"/>
              <a:t>www.facebook.com</a:t>
            </a:r>
            <a:r>
              <a:rPr lang="pl-PL" altLang="ja-JP" sz="1400" dirty="0"/>
              <a:t>/</a:t>
            </a:r>
            <a:r>
              <a:rPr lang="pl-PL" altLang="ja-JP" sz="1400" dirty="0" err="1"/>
              <a:t>muji.jp</a:t>
            </a:r>
            <a:endParaRPr lang="ja-JP" altLang="en-US" sz="1400" dirty="0"/>
          </a:p>
        </p:txBody>
      </p:sp>
    </p:spTree>
    <p:extLst>
      <p:ext uri="{BB962C8B-B14F-4D97-AF65-F5344CB8AC3E}">
        <p14:creationId xmlns:p14="http://schemas.microsoft.com/office/powerpoint/2010/main" val="58159725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25413" y="398463"/>
            <a:ext cx="6380162" cy="769937"/>
          </a:xfrm>
          <a:prstGeom prst="rect">
            <a:avLst/>
          </a:prstGeom>
          <a:noFill/>
        </p:spPr>
        <p:txBody>
          <a:bodyPr>
            <a:spAutoFit/>
          </a:bodyPr>
          <a:lstStyle/>
          <a:p>
            <a:pPr fontAlgn="auto">
              <a:spcBef>
                <a:spcPts val="0"/>
              </a:spcBef>
              <a:spcAft>
                <a:spcPts val="0"/>
              </a:spcAft>
              <a:defRPr/>
            </a:pPr>
            <a:r>
              <a:rPr lang="ja-JP" altLang="en-US" sz="4400" dirty="0" smtClean="0">
                <a:latin typeface="+mn-lt"/>
                <a:ea typeface="+mn-ea"/>
                <a:cs typeface="+mn-cs"/>
              </a:rPr>
              <a:t>仮説１</a:t>
            </a:r>
            <a:r>
              <a:rPr lang="en-US" altLang="ja-JP" sz="4400" dirty="0" smtClean="0">
                <a:latin typeface="+mn-lt"/>
                <a:ea typeface="+mn-ea"/>
                <a:cs typeface="+mn-cs"/>
              </a:rPr>
              <a:t>−</a:t>
            </a:r>
            <a:r>
              <a:rPr lang="ja-JP" altLang="en-US" sz="4400" dirty="0" smtClean="0">
                <a:latin typeface="+mn-lt"/>
                <a:ea typeface="+mn-ea"/>
                <a:cs typeface="+mn-cs"/>
              </a:rPr>
              <a:t>２</a:t>
            </a:r>
            <a:endParaRPr lang="ja-JP" altLang="en-US" sz="4400" dirty="0">
              <a:latin typeface="+mn-lt"/>
              <a:ea typeface="+mn-ea"/>
              <a:cs typeface="+mn-cs"/>
            </a:endParaRPr>
          </a:p>
        </p:txBody>
      </p:sp>
      <p:cxnSp>
        <p:nvCxnSpPr>
          <p:cNvPr id="3" name="直線コネクタ 2"/>
          <p:cNvCxnSpPr/>
          <p:nvPr/>
        </p:nvCxnSpPr>
        <p:spPr>
          <a:xfrm>
            <a:off x="125413" y="1196975"/>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角丸四角形 4"/>
          <p:cNvSpPr/>
          <p:nvPr/>
        </p:nvSpPr>
        <p:spPr bwMode="auto">
          <a:xfrm>
            <a:off x="468313" y="1628774"/>
            <a:ext cx="8385175" cy="4968577"/>
          </a:xfrm>
          <a:prstGeom prst="roundRect">
            <a:avLst>
              <a:gd name="adj" fmla="val 12300"/>
            </a:avLst>
          </a:prstGeom>
          <a:ln/>
        </p:spPr>
        <p:style>
          <a:lnRef idx="2">
            <a:schemeClr val="accent1"/>
          </a:lnRef>
          <a:fillRef idx="1">
            <a:schemeClr val="lt1"/>
          </a:fillRef>
          <a:effectRef idx="0">
            <a:schemeClr val="accent1"/>
          </a:effectRef>
          <a:fontRef idx="minor">
            <a:schemeClr val="dk1"/>
          </a:fontRef>
        </p:style>
        <p:txBody>
          <a:bodyPr anchor="ctr"/>
          <a:lstStyle/>
          <a:p>
            <a:pPr algn="ctr" defTabSz="914400" fontAlgn="auto">
              <a:spcBef>
                <a:spcPts val="0"/>
              </a:spcBef>
              <a:spcAft>
                <a:spcPts val="0"/>
              </a:spcAft>
              <a:defRPr/>
            </a:pPr>
            <a:r>
              <a:rPr kumimoji="0" lang="ja-JP" altLang="en-US" kern="0" dirty="0">
                <a:solidFill>
                  <a:srgbClr val="FFFFFF"/>
                </a:solidFill>
                <a:latin typeface="Century Schoolbook"/>
                <a:ea typeface="ＭＳ Ｐ明朝"/>
              </a:rPr>
              <a:t>　　　　　　　　</a:t>
            </a:r>
          </a:p>
        </p:txBody>
      </p:sp>
      <p:sp>
        <p:nvSpPr>
          <p:cNvPr id="39940" name="テキスト ボックス 8"/>
          <p:cNvSpPr txBox="1">
            <a:spLocks noChangeArrowheads="1"/>
          </p:cNvSpPr>
          <p:nvPr/>
        </p:nvSpPr>
        <p:spPr bwMode="auto">
          <a:xfrm>
            <a:off x="468313" y="2070854"/>
            <a:ext cx="8385175"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lgn="ctr"/>
            <a:r>
              <a:rPr lang="ja-JP" altLang="en-US" sz="6600" dirty="0" smtClean="0"/>
              <a:t>隠された期待が</a:t>
            </a:r>
            <a:endParaRPr lang="en-US" altLang="ja-JP" sz="6600" dirty="0" smtClean="0"/>
          </a:p>
          <a:p>
            <a:pPr algn="ctr"/>
            <a:r>
              <a:rPr lang="ja-JP" altLang="en-US" sz="6600" dirty="0" smtClean="0"/>
              <a:t>満たされることにより</a:t>
            </a:r>
            <a:endParaRPr lang="en-US" altLang="ja-JP" sz="6600" dirty="0" smtClean="0"/>
          </a:p>
          <a:p>
            <a:pPr algn="ctr"/>
            <a:r>
              <a:rPr lang="ja-JP" altLang="en-US" sz="6600" dirty="0" smtClean="0"/>
              <a:t>感情的信頼が生まれる</a:t>
            </a:r>
            <a:endParaRPr lang="ja-JP" altLang="en-US" sz="6600" dirty="0"/>
          </a:p>
        </p:txBody>
      </p:sp>
      <p:sp>
        <p:nvSpPr>
          <p:cNvPr id="4" name="スライド番号プレースホルダー 3"/>
          <p:cNvSpPr>
            <a:spLocks noGrp="1"/>
          </p:cNvSpPr>
          <p:nvPr>
            <p:ph type="sldNum" sz="quarter" idx="12"/>
          </p:nvPr>
        </p:nvSpPr>
        <p:spPr/>
        <p:txBody>
          <a:bodyPr/>
          <a:lstStyle/>
          <a:p>
            <a:pPr>
              <a:defRPr/>
            </a:pPr>
            <a:fld id="{5A1E0EB6-E441-404D-A568-B745D15E2C8E}" type="slidenum">
              <a:rPr lang="ja-JP" altLang="en-US" sz="2800" smtClean="0"/>
              <a:pPr>
                <a:defRPr/>
              </a:pPr>
              <a:t>25</a:t>
            </a:fld>
            <a:endParaRPr lang="ja-JP" altLang="en-US" sz="2800"/>
          </a:p>
        </p:txBody>
      </p:sp>
      <p:pic>
        <p:nvPicPr>
          <p:cNvPr id="7" name="図 6"/>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Lst>
          </a:blip>
          <a:stretch>
            <a:fillRect/>
          </a:stretch>
        </p:blipFill>
        <p:spPr>
          <a:xfrm>
            <a:off x="6948264" y="4926136"/>
            <a:ext cx="1743224" cy="1743224"/>
          </a:xfrm>
          <a:prstGeom prst="rect">
            <a:avLst/>
          </a:prstGeom>
        </p:spPr>
      </p:pic>
    </p:spTree>
    <p:extLst>
      <p:ext uri="{BB962C8B-B14F-4D97-AF65-F5344CB8AC3E}">
        <p14:creationId xmlns:p14="http://schemas.microsoft.com/office/powerpoint/2010/main" val="5180339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25412" y="398463"/>
            <a:ext cx="8046987" cy="646331"/>
          </a:xfrm>
          <a:prstGeom prst="rect">
            <a:avLst/>
          </a:prstGeom>
          <a:noFill/>
        </p:spPr>
        <p:txBody>
          <a:bodyPr wrap="square">
            <a:spAutoFit/>
          </a:bodyPr>
          <a:lstStyle/>
          <a:p>
            <a:pPr fontAlgn="auto">
              <a:spcBef>
                <a:spcPts val="0"/>
              </a:spcBef>
              <a:spcAft>
                <a:spcPts val="0"/>
              </a:spcAft>
              <a:defRPr/>
            </a:pPr>
            <a:r>
              <a:rPr lang="ja-JP" altLang="en-US" sz="3600" dirty="0" smtClean="0">
                <a:latin typeface="+mn-lt"/>
                <a:ea typeface="+mn-ea"/>
                <a:cs typeface="+mn-cs"/>
              </a:rPr>
              <a:t>関係性構築の図</a:t>
            </a:r>
            <a:r>
              <a:rPr lang="en-US" altLang="ja-JP" sz="3200" dirty="0" smtClean="0">
                <a:latin typeface="+mn-lt"/>
                <a:ea typeface="+mn-ea"/>
                <a:cs typeface="+mn-cs"/>
              </a:rPr>
              <a:t>-</a:t>
            </a:r>
            <a:r>
              <a:rPr lang="ja-JP" altLang="en-US" sz="3200" dirty="0" smtClean="0">
                <a:latin typeface="+mn-lt"/>
                <a:ea typeface="+mn-ea"/>
                <a:cs typeface="+mn-cs"/>
              </a:rPr>
              <a:t>信頼の２つの概念</a:t>
            </a:r>
            <a:r>
              <a:rPr lang="en-US" altLang="ja-JP" sz="3200" dirty="0" smtClean="0">
                <a:latin typeface="+mn-lt"/>
                <a:ea typeface="+mn-ea"/>
                <a:cs typeface="+mn-cs"/>
              </a:rPr>
              <a:t>-</a:t>
            </a:r>
          </a:p>
        </p:txBody>
      </p:sp>
      <p:cxnSp>
        <p:nvCxnSpPr>
          <p:cNvPr id="3" name="直線コネクタ 2"/>
          <p:cNvCxnSpPr/>
          <p:nvPr/>
        </p:nvCxnSpPr>
        <p:spPr>
          <a:xfrm>
            <a:off x="125413" y="1033463"/>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スライド番号プレースホルダー 5"/>
          <p:cNvSpPr>
            <a:spLocks noGrp="1"/>
          </p:cNvSpPr>
          <p:nvPr>
            <p:ph type="sldNum" sz="quarter" idx="12"/>
          </p:nvPr>
        </p:nvSpPr>
        <p:spPr/>
        <p:txBody>
          <a:bodyPr/>
          <a:lstStyle/>
          <a:p>
            <a:pPr>
              <a:defRPr/>
            </a:pPr>
            <a:fld id="{5A1E0EB6-E441-404D-A568-B745D15E2C8E}" type="slidenum">
              <a:rPr lang="ja-JP" altLang="en-US" sz="2800" smtClean="0"/>
              <a:pPr>
                <a:defRPr/>
              </a:pPr>
              <a:t>26</a:t>
            </a:fld>
            <a:endParaRPr lang="ja-JP" altLang="en-US" sz="2800"/>
          </a:p>
        </p:txBody>
      </p:sp>
      <p:sp>
        <p:nvSpPr>
          <p:cNvPr id="9" name="角丸四角形 8"/>
          <p:cNvSpPr/>
          <p:nvPr/>
        </p:nvSpPr>
        <p:spPr>
          <a:xfrm>
            <a:off x="179512" y="1387398"/>
            <a:ext cx="1080120" cy="1071203"/>
          </a:xfrm>
          <a:prstGeom prst="roundRect">
            <a:avLst/>
          </a:prstGeom>
          <a:ln w="38100" cmpd="sng"/>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2800" b="1" dirty="0" smtClean="0"/>
              <a:t>成果</a:t>
            </a:r>
            <a:endParaRPr kumimoji="1" lang="ja-JP" altLang="en-US" sz="2800" b="1" dirty="0"/>
          </a:p>
        </p:txBody>
      </p:sp>
      <p:sp>
        <p:nvSpPr>
          <p:cNvPr id="10" name="雲 9"/>
          <p:cNvSpPr/>
          <p:nvPr/>
        </p:nvSpPr>
        <p:spPr>
          <a:xfrm>
            <a:off x="2195736" y="1484783"/>
            <a:ext cx="1312977" cy="792089"/>
          </a:xfrm>
          <a:prstGeom prst="cloud">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sz="2400" dirty="0" smtClean="0"/>
              <a:t>期待</a:t>
            </a:r>
            <a:endParaRPr kumimoji="1" lang="ja-JP" altLang="en-US" sz="2400" dirty="0"/>
          </a:p>
        </p:txBody>
      </p:sp>
      <p:sp>
        <p:nvSpPr>
          <p:cNvPr id="13" name="ハート 12"/>
          <p:cNvSpPr/>
          <p:nvPr/>
        </p:nvSpPr>
        <p:spPr>
          <a:xfrm>
            <a:off x="2051720" y="2902133"/>
            <a:ext cx="1656184" cy="1152128"/>
          </a:xfrm>
          <a:prstGeom prst="heart">
            <a:avLst/>
          </a:prstGeom>
          <a:solidFill>
            <a:srgbClr val="D36DA4"/>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3200" dirty="0" smtClean="0"/>
              <a:t>満足</a:t>
            </a:r>
          </a:p>
        </p:txBody>
      </p:sp>
      <p:sp>
        <p:nvSpPr>
          <p:cNvPr id="29" name="テキスト ボックス 28"/>
          <p:cNvSpPr txBox="1"/>
          <p:nvPr/>
        </p:nvSpPr>
        <p:spPr>
          <a:xfrm>
            <a:off x="1343047" y="1396308"/>
            <a:ext cx="1284737" cy="1015663"/>
          </a:xfrm>
          <a:prstGeom prst="rect">
            <a:avLst/>
          </a:prstGeom>
          <a:noFill/>
        </p:spPr>
        <p:txBody>
          <a:bodyPr wrap="square" rtlCol="0">
            <a:spAutoFit/>
          </a:bodyPr>
          <a:lstStyle/>
          <a:p>
            <a:r>
              <a:rPr lang="en-US" altLang="ja-JP" sz="6000" b="1" dirty="0" smtClean="0">
                <a:solidFill>
                  <a:srgbClr val="FF0000"/>
                </a:solidFill>
              </a:rPr>
              <a:t>≧</a:t>
            </a:r>
            <a:endParaRPr kumimoji="1" lang="ja-JP" altLang="en-US" sz="6000" b="1" dirty="0">
              <a:solidFill>
                <a:srgbClr val="FF0000"/>
              </a:solidFill>
            </a:endParaRPr>
          </a:p>
        </p:txBody>
      </p:sp>
      <p:sp>
        <p:nvSpPr>
          <p:cNvPr id="18" name="正方形/長方形 17"/>
          <p:cNvSpPr/>
          <p:nvPr/>
        </p:nvSpPr>
        <p:spPr>
          <a:xfrm>
            <a:off x="7884368" y="2132856"/>
            <a:ext cx="831080" cy="4032448"/>
          </a:xfrm>
          <a:prstGeom prst="rect">
            <a:avLst/>
          </a:prstGeom>
          <a:ln w="57150" cmpd="sng">
            <a:solidFill>
              <a:srgbClr val="FF6600"/>
            </a:solidFill>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3600" dirty="0" smtClean="0"/>
              <a:t>関係性構築</a:t>
            </a:r>
          </a:p>
        </p:txBody>
      </p:sp>
      <p:sp>
        <p:nvSpPr>
          <p:cNvPr id="16" name="下矢印 15"/>
          <p:cNvSpPr/>
          <p:nvPr/>
        </p:nvSpPr>
        <p:spPr>
          <a:xfrm>
            <a:off x="2555776" y="2371691"/>
            <a:ext cx="618270" cy="553253"/>
          </a:xfrm>
          <a:prstGeom prst="downArrow">
            <a:avLst/>
          </a:prstGeom>
          <a:solidFill>
            <a:srgbClr val="0000FF"/>
          </a:solidFill>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200" dirty="0" smtClean="0"/>
          </a:p>
        </p:txBody>
      </p:sp>
      <p:sp>
        <p:nvSpPr>
          <p:cNvPr id="22" name="下矢印 21"/>
          <p:cNvSpPr/>
          <p:nvPr/>
        </p:nvSpPr>
        <p:spPr>
          <a:xfrm rot="16200000">
            <a:off x="6684404" y="3813212"/>
            <a:ext cx="1512168" cy="599728"/>
          </a:xfrm>
          <a:prstGeom prst="downArrow">
            <a:avLst/>
          </a:prstGeom>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200" dirty="0" smtClean="0"/>
          </a:p>
        </p:txBody>
      </p:sp>
      <p:sp>
        <p:nvSpPr>
          <p:cNvPr id="32" name="テキスト ボックス 31"/>
          <p:cNvSpPr txBox="1"/>
          <p:nvPr/>
        </p:nvSpPr>
        <p:spPr>
          <a:xfrm>
            <a:off x="3707904" y="1187459"/>
            <a:ext cx="5400600" cy="369332"/>
          </a:xfrm>
          <a:prstGeom prst="rect">
            <a:avLst/>
          </a:prstGeom>
          <a:noFill/>
        </p:spPr>
        <p:txBody>
          <a:bodyPr wrap="square" rtlCol="0">
            <a:spAutoFit/>
          </a:bodyPr>
          <a:lstStyle/>
          <a:p>
            <a:pPr algn="r"/>
            <a:r>
              <a:rPr kumimoji="1" lang="ja-JP" altLang="en-US" dirty="0" smtClean="0"/>
              <a:t>井上（</a:t>
            </a:r>
            <a:r>
              <a:rPr kumimoji="1" lang="en-US" altLang="ja-JP" dirty="0" smtClean="0"/>
              <a:t>2000</a:t>
            </a:r>
            <a:r>
              <a:rPr kumimoji="1" lang="ja-JP" altLang="en-US" dirty="0" smtClean="0"/>
              <a:t>）</a:t>
            </a:r>
            <a:r>
              <a:rPr kumimoji="1" lang="en-US" altLang="ja-JP" dirty="0" smtClean="0"/>
              <a:t>Morgan </a:t>
            </a:r>
            <a:r>
              <a:rPr lang="en-US" altLang="ja-JP" dirty="0" smtClean="0"/>
              <a:t>and </a:t>
            </a:r>
            <a:r>
              <a:rPr kumimoji="1" lang="en-US" altLang="ja-JP" dirty="0" smtClean="0"/>
              <a:t>Hunt (1994)</a:t>
            </a:r>
            <a:r>
              <a:rPr kumimoji="1" lang="ja-JP" altLang="en-US" dirty="0" smtClean="0"/>
              <a:t>を基に作成</a:t>
            </a:r>
            <a:endParaRPr kumimoji="1" lang="ja-JP" altLang="en-US" dirty="0"/>
          </a:p>
        </p:txBody>
      </p:sp>
      <p:sp>
        <p:nvSpPr>
          <p:cNvPr id="8" name="下カーブ矢印 7"/>
          <p:cNvSpPr/>
          <p:nvPr/>
        </p:nvSpPr>
        <p:spPr>
          <a:xfrm>
            <a:off x="1343047" y="1192454"/>
            <a:ext cx="1140721" cy="364337"/>
          </a:xfrm>
          <a:prstGeom prst="curvedDownArrow">
            <a:avLst/>
          </a:prstGeom>
          <a:solidFill>
            <a:srgbClr val="A7EAFF"/>
          </a:solidFill>
          <a:ln>
            <a:solidFill>
              <a:srgbClr val="0000FF"/>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ja-JP" altLang="en-US" sz="3200" dirty="0" smtClean="0">
              <a:solidFill>
                <a:schemeClr val="tx1"/>
              </a:solidFill>
            </a:endParaRPr>
          </a:p>
        </p:txBody>
      </p:sp>
      <p:sp>
        <p:nvSpPr>
          <p:cNvPr id="34" name="下カーブ矢印 33"/>
          <p:cNvSpPr/>
          <p:nvPr/>
        </p:nvSpPr>
        <p:spPr>
          <a:xfrm rot="10800000">
            <a:off x="1331640" y="2348880"/>
            <a:ext cx="1140721" cy="364337"/>
          </a:xfrm>
          <a:prstGeom prst="curvedDownArrow">
            <a:avLst/>
          </a:prstGeom>
          <a:solidFill>
            <a:srgbClr val="A7EAFF"/>
          </a:solidFill>
          <a:ln>
            <a:solidFill>
              <a:srgbClr val="0000FF"/>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ja-JP" altLang="en-US" sz="3200" dirty="0" smtClean="0">
              <a:solidFill>
                <a:schemeClr val="tx1"/>
              </a:solidFill>
            </a:endParaRPr>
          </a:p>
        </p:txBody>
      </p:sp>
      <p:sp>
        <p:nvSpPr>
          <p:cNvPr id="4" name="角丸四角形 3"/>
          <p:cNvSpPr/>
          <p:nvPr/>
        </p:nvSpPr>
        <p:spPr>
          <a:xfrm>
            <a:off x="4716017" y="1988840"/>
            <a:ext cx="2304255" cy="4680520"/>
          </a:xfrm>
          <a:prstGeom prst="roundRect">
            <a:avLst>
              <a:gd name="adj" fmla="val 9363"/>
            </a:avLst>
          </a:prstGeom>
          <a:ln>
            <a:prstDash val="dash"/>
          </a:ln>
        </p:spPr>
        <p:style>
          <a:lnRef idx="2">
            <a:schemeClr val="accent4"/>
          </a:lnRef>
          <a:fillRef idx="1">
            <a:schemeClr val="lt1"/>
          </a:fillRef>
          <a:effectRef idx="0">
            <a:schemeClr val="accent4"/>
          </a:effectRef>
          <a:fontRef idx="minor">
            <a:schemeClr val="dk1"/>
          </a:fontRef>
        </p:style>
        <p:txBody>
          <a:bodyPr rtlCol="0" anchor="ctr"/>
          <a:lstStyle/>
          <a:p>
            <a:pPr algn="ctr"/>
            <a:endParaRPr kumimoji="1" lang="ja-JP" altLang="en-US" sz="3200" dirty="0" smtClean="0"/>
          </a:p>
        </p:txBody>
      </p:sp>
      <p:sp>
        <p:nvSpPr>
          <p:cNvPr id="21" name="角丸四角形 20"/>
          <p:cNvSpPr/>
          <p:nvPr/>
        </p:nvSpPr>
        <p:spPr>
          <a:xfrm>
            <a:off x="4932039" y="5229200"/>
            <a:ext cx="1944217" cy="122413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sz="2800" dirty="0" smtClean="0"/>
              <a:t>感情的</a:t>
            </a:r>
            <a:endParaRPr kumimoji="1" lang="en-US" altLang="ja-JP" sz="2800" dirty="0" smtClean="0"/>
          </a:p>
          <a:p>
            <a:pPr algn="ctr"/>
            <a:r>
              <a:rPr lang="ja-JP" altLang="en-US" sz="2800" dirty="0" smtClean="0"/>
              <a:t>信頼</a:t>
            </a:r>
            <a:endParaRPr kumimoji="1" lang="ja-JP" altLang="en-US" sz="2800" dirty="0"/>
          </a:p>
        </p:txBody>
      </p:sp>
      <p:sp>
        <p:nvSpPr>
          <p:cNvPr id="23" name="角丸四角形 22"/>
          <p:cNvSpPr/>
          <p:nvPr/>
        </p:nvSpPr>
        <p:spPr>
          <a:xfrm>
            <a:off x="4932040" y="2836052"/>
            <a:ext cx="1944216" cy="122413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2800" dirty="0" smtClean="0"/>
              <a:t>認知</a:t>
            </a:r>
            <a:r>
              <a:rPr kumimoji="1" lang="ja-JP" altLang="en-US" sz="2800" dirty="0" smtClean="0"/>
              <a:t>的</a:t>
            </a:r>
            <a:endParaRPr kumimoji="1" lang="en-US" altLang="ja-JP" sz="2800" dirty="0" smtClean="0"/>
          </a:p>
          <a:p>
            <a:pPr algn="ctr"/>
            <a:r>
              <a:rPr lang="ja-JP" altLang="en-US" sz="2800" dirty="0" smtClean="0"/>
              <a:t>信頼</a:t>
            </a:r>
            <a:endParaRPr kumimoji="1" lang="ja-JP" altLang="en-US" sz="2800" dirty="0"/>
          </a:p>
        </p:txBody>
      </p:sp>
      <p:sp>
        <p:nvSpPr>
          <p:cNvPr id="24" name="爆発 1 23"/>
          <p:cNvSpPr/>
          <p:nvPr/>
        </p:nvSpPr>
        <p:spPr>
          <a:xfrm>
            <a:off x="4932040" y="2036589"/>
            <a:ext cx="1944216" cy="672331"/>
          </a:xfrm>
          <a:prstGeom prst="irregularSeal1">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400" dirty="0" smtClean="0">
                <a:solidFill>
                  <a:srgbClr val="FF0000"/>
                </a:solidFill>
              </a:rPr>
              <a:t>信頼</a:t>
            </a:r>
          </a:p>
        </p:txBody>
      </p:sp>
      <p:sp>
        <p:nvSpPr>
          <p:cNvPr id="7" name="上下矢印 6"/>
          <p:cNvSpPr/>
          <p:nvPr/>
        </p:nvSpPr>
        <p:spPr>
          <a:xfrm>
            <a:off x="5436096" y="4221088"/>
            <a:ext cx="936104" cy="864096"/>
          </a:xfrm>
          <a:prstGeom prst="upDownArrow">
            <a:avLst>
              <a:gd name="adj1" fmla="val 33998"/>
              <a:gd name="adj2" fmla="val 23441"/>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kumimoji="1" lang="ja-JP" altLang="en-US" sz="3200" dirty="0" smtClean="0"/>
          </a:p>
        </p:txBody>
      </p:sp>
      <p:sp>
        <p:nvSpPr>
          <p:cNvPr id="20" name="下矢印 19"/>
          <p:cNvSpPr/>
          <p:nvPr/>
        </p:nvSpPr>
        <p:spPr>
          <a:xfrm rot="16200000">
            <a:off x="3962643" y="3002209"/>
            <a:ext cx="726787" cy="1092249"/>
          </a:xfrm>
          <a:prstGeom prst="downArrow">
            <a:avLst/>
          </a:prstGeom>
          <a:solidFill>
            <a:srgbClr val="0000FF"/>
          </a:solidFill>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200" dirty="0" smtClean="0"/>
          </a:p>
        </p:txBody>
      </p:sp>
      <p:sp>
        <p:nvSpPr>
          <p:cNvPr id="5" name="テキスト ボックス 4"/>
          <p:cNvSpPr txBox="1"/>
          <p:nvPr/>
        </p:nvSpPr>
        <p:spPr>
          <a:xfrm>
            <a:off x="251520" y="4553833"/>
            <a:ext cx="3888432" cy="1631216"/>
          </a:xfrm>
          <a:prstGeom prst="rect">
            <a:avLst/>
          </a:prstGeom>
          <a:ln w="28575" cmpd="sng"/>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kumimoji="1" lang="ja-JP" altLang="en-US" sz="2400" dirty="0" smtClean="0"/>
              <a:t>信頼関係が満足を向上させ、</a:t>
            </a:r>
            <a:endParaRPr kumimoji="1" lang="en-US" altLang="ja-JP" sz="2400" dirty="0" smtClean="0"/>
          </a:p>
          <a:p>
            <a:pPr algn="ctr"/>
            <a:r>
              <a:rPr lang="ja-JP" altLang="en-US" sz="3200" dirty="0" smtClean="0">
                <a:solidFill>
                  <a:srgbClr val="FF6600"/>
                </a:solidFill>
              </a:rPr>
              <a:t>関係性構築</a:t>
            </a:r>
            <a:r>
              <a:rPr lang="ja-JP" altLang="en-US" sz="2400" dirty="0" smtClean="0"/>
              <a:t>の動機づけとして</a:t>
            </a:r>
            <a:r>
              <a:rPr kumimoji="1" lang="ja-JP" altLang="en-US" sz="2400" dirty="0" smtClean="0"/>
              <a:t>機能すると考えられ</a:t>
            </a:r>
            <a:r>
              <a:rPr lang="ja-JP" altLang="en-US" sz="2400" dirty="0" smtClean="0"/>
              <a:t>る</a:t>
            </a:r>
            <a:endParaRPr lang="en-US" altLang="ja-JP" sz="2400" dirty="0" smtClean="0"/>
          </a:p>
          <a:p>
            <a:pPr algn="r"/>
            <a:r>
              <a:rPr kumimoji="1" lang="ja-JP" altLang="en-US" sz="2000" dirty="0" smtClean="0"/>
              <a:t>渡辺（</a:t>
            </a:r>
            <a:r>
              <a:rPr kumimoji="1" lang="en-US" altLang="ja-JP" sz="2000" dirty="0" smtClean="0"/>
              <a:t>1997</a:t>
            </a:r>
            <a:r>
              <a:rPr kumimoji="1" lang="ja-JP" altLang="en-US" sz="2000" dirty="0" smtClean="0"/>
              <a:t>）</a:t>
            </a:r>
            <a:endParaRPr kumimoji="1" lang="en-US" altLang="ja-JP" sz="2000" dirty="0" smtClean="0"/>
          </a:p>
        </p:txBody>
      </p:sp>
      <p:sp>
        <p:nvSpPr>
          <p:cNvPr id="12" name="正方形/長方形 11"/>
          <p:cNvSpPr/>
          <p:nvPr/>
        </p:nvSpPr>
        <p:spPr>
          <a:xfrm>
            <a:off x="4499992" y="1700808"/>
            <a:ext cx="4431480" cy="4968552"/>
          </a:xfrm>
          <a:prstGeom prst="rect">
            <a:avLst/>
          </a:prstGeom>
          <a:noFill/>
          <a:ln w="57150" cmpd="thinThick"/>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sz="3200" dirty="0" smtClean="0"/>
          </a:p>
        </p:txBody>
      </p:sp>
    </p:spTree>
    <p:extLst>
      <p:ext uri="{BB962C8B-B14F-4D97-AF65-F5344CB8AC3E}">
        <p14:creationId xmlns:p14="http://schemas.microsoft.com/office/powerpoint/2010/main" val="351609876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5A1E0EB6-E441-404D-A568-B745D15E2C8E}" type="slidenum">
              <a:rPr lang="ja-JP" altLang="en-US" sz="2800" smtClean="0"/>
              <a:pPr>
                <a:defRPr/>
              </a:pPr>
              <a:t>27</a:t>
            </a:fld>
            <a:endParaRPr lang="ja-JP" altLang="en-US" dirty="0"/>
          </a:p>
        </p:txBody>
      </p:sp>
      <p:sp>
        <p:nvSpPr>
          <p:cNvPr id="15" name="テキスト ボックス 14"/>
          <p:cNvSpPr txBox="1"/>
          <p:nvPr/>
        </p:nvSpPr>
        <p:spPr>
          <a:xfrm>
            <a:off x="125412" y="398463"/>
            <a:ext cx="8046987" cy="646331"/>
          </a:xfrm>
          <a:prstGeom prst="rect">
            <a:avLst/>
          </a:prstGeom>
          <a:noFill/>
        </p:spPr>
        <p:txBody>
          <a:bodyPr wrap="square">
            <a:spAutoFit/>
          </a:bodyPr>
          <a:lstStyle/>
          <a:p>
            <a:pPr fontAlgn="auto">
              <a:spcBef>
                <a:spcPts val="0"/>
              </a:spcBef>
              <a:spcAft>
                <a:spcPts val="0"/>
              </a:spcAft>
              <a:defRPr/>
            </a:pPr>
            <a:r>
              <a:rPr lang="ja-JP" altLang="en-US" sz="3600" dirty="0" smtClean="0">
                <a:latin typeface="+mn-lt"/>
                <a:ea typeface="+mn-ea"/>
                <a:cs typeface="+mn-cs"/>
              </a:rPr>
              <a:t>関係性が構築された顧客の行動</a:t>
            </a:r>
            <a:endParaRPr lang="en-US" altLang="ja-JP" sz="3200" dirty="0" smtClean="0">
              <a:latin typeface="+mn-lt"/>
              <a:ea typeface="+mn-ea"/>
              <a:cs typeface="+mn-cs"/>
            </a:endParaRPr>
          </a:p>
        </p:txBody>
      </p:sp>
      <p:cxnSp>
        <p:nvCxnSpPr>
          <p:cNvPr id="16" name="直線コネクタ 15"/>
          <p:cNvCxnSpPr/>
          <p:nvPr/>
        </p:nvCxnSpPr>
        <p:spPr>
          <a:xfrm>
            <a:off x="125413" y="1033463"/>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テキスト ボックス 3"/>
          <p:cNvSpPr txBox="1"/>
          <p:nvPr/>
        </p:nvSpPr>
        <p:spPr>
          <a:xfrm>
            <a:off x="-108519" y="3115536"/>
            <a:ext cx="4608512" cy="523220"/>
          </a:xfrm>
          <a:prstGeom prst="rect">
            <a:avLst/>
          </a:prstGeom>
          <a:noFill/>
        </p:spPr>
        <p:txBody>
          <a:bodyPr wrap="square" rtlCol="0">
            <a:spAutoFit/>
          </a:bodyPr>
          <a:lstStyle/>
          <a:p>
            <a:pPr algn="ctr"/>
            <a:r>
              <a:rPr kumimoji="1" lang="ja-JP" altLang="en-US" sz="2800" dirty="0" smtClean="0"/>
              <a:t>継続意向</a:t>
            </a:r>
            <a:endParaRPr kumimoji="1" lang="ja-JP" altLang="en-US" sz="2800" dirty="0"/>
          </a:p>
        </p:txBody>
      </p:sp>
      <p:sp>
        <p:nvSpPr>
          <p:cNvPr id="32" name="テキスト ボックス 31"/>
          <p:cNvSpPr txBox="1"/>
          <p:nvPr/>
        </p:nvSpPr>
        <p:spPr>
          <a:xfrm>
            <a:off x="4499994" y="3131612"/>
            <a:ext cx="4535487" cy="523220"/>
          </a:xfrm>
          <a:prstGeom prst="rect">
            <a:avLst/>
          </a:prstGeom>
          <a:noFill/>
        </p:spPr>
        <p:txBody>
          <a:bodyPr wrap="square" rtlCol="0">
            <a:spAutoFit/>
          </a:bodyPr>
          <a:lstStyle/>
          <a:p>
            <a:pPr algn="ctr"/>
            <a:r>
              <a:rPr lang="ja-JP" altLang="en-US" sz="2800" dirty="0" smtClean="0"/>
              <a:t>他者への推奨（口コミ）</a:t>
            </a:r>
            <a:endParaRPr kumimoji="1" lang="ja-JP" altLang="en-US" sz="2800" dirty="0"/>
          </a:p>
        </p:txBody>
      </p:sp>
      <p:sp>
        <p:nvSpPr>
          <p:cNvPr id="41" name="テキスト ボックス 40"/>
          <p:cNvSpPr txBox="1"/>
          <p:nvPr/>
        </p:nvSpPr>
        <p:spPr>
          <a:xfrm>
            <a:off x="-108520" y="5707824"/>
            <a:ext cx="4608513" cy="523220"/>
          </a:xfrm>
          <a:prstGeom prst="rect">
            <a:avLst/>
          </a:prstGeom>
          <a:noFill/>
        </p:spPr>
        <p:txBody>
          <a:bodyPr wrap="square" rtlCol="0">
            <a:spAutoFit/>
          </a:bodyPr>
          <a:lstStyle/>
          <a:p>
            <a:pPr algn="ctr"/>
            <a:r>
              <a:rPr kumimoji="1" lang="ja-JP" altLang="en-US" sz="2800" dirty="0" smtClean="0"/>
              <a:t>購買意向</a:t>
            </a:r>
            <a:endParaRPr kumimoji="1" lang="ja-JP" altLang="en-US" sz="2800" dirty="0"/>
          </a:p>
        </p:txBody>
      </p:sp>
      <p:pic>
        <p:nvPicPr>
          <p:cNvPr id="42" name="図 41"/>
          <p:cNvPicPr>
            <a:picLocks noChangeAspect="1"/>
          </p:cNvPicPr>
          <p:nvPr/>
        </p:nvPicPr>
        <p:blipFill>
          <a:blip r:embed="rId2"/>
          <a:stretch>
            <a:fillRect/>
          </a:stretch>
        </p:blipFill>
        <p:spPr>
          <a:xfrm>
            <a:off x="5543601" y="1412776"/>
            <a:ext cx="2304256" cy="1414728"/>
          </a:xfrm>
          <a:prstGeom prst="rect">
            <a:avLst/>
          </a:prstGeom>
        </p:spPr>
      </p:pic>
      <p:pic>
        <p:nvPicPr>
          <p:cNvPr id="43" name="図 42"/>
          <p:cNvPicPr>
            <a:picLocks noChangeAspect="1"/>
          </p:cNvPicPr>
          <p:nvPr/>
        </p:nvPicPr>
        <p:blipFill>
          <a:blip r:embed="rId3"/>
          <a:stretch>
            <a:fillRect/>
          </a:stretch>
        </p:blipFill>
        <p:spPr>
          <a:xfrm>
            <a:off x="1223121" y="3622567"/>
            <a:ext cx="1944216" cy="1944216"/>
          </a:xfrm>
          <a:prstGeom prst="rect">
            <a:avLst/>
          </a:prstGeom>
        </p:spPr>
      </p:pic>
      <p:pic>
        <p:nvPicPr>
          <p:cNvPr id="44" name="図 43"/>
          <p:cNvPicPr>
            <a:picLocks noChangeAspect="1"/>
          </p:cNvPicPr>
          <p:nvPr/>
        </p:nvPicPr>
        <p:blipFill>
          <a:blip r:embed="rId4"/>
          <a:stretch>
            <a:fillRect/>
          </a:stretch>
        </p:blipFill>
        <p:spPr>
          <a:xfrm rot="631766">
            <a:off x="2339443" y="1541141"/>
            <a:ext cx="1304507" cy="1304507"/>
          </a:xfrm>
          <a:prstGeom prst="rect">
            <a:avLst/>
          </a:prstGeom>
        </p:spPr>
      </p:pic>
      <p:pic>
        <p:nvPicPr>
          <p:cNvPr id="45" name="図 44"/>
          <p:cNvPicPr>
            <a:picLocks noChangeAspect="1"/>
          </p:cNvPicPr>
          <p:nvPr/>
        </p:nvPicPr>
        <p:blipFill>
          <a:blip r:embed="rId5"/>
          <a:stretch>
            <a:fillRect/>
          </a:stretch>
        </p:blipFill>
        <p:spPr>
          <a:xfrm>
            <a:off x="795183" y="1459352"/>
            <a:ext cx="1625600" cy="1625600"/>
          </a:xfrm>
          <a:prstGeom prst="rect">
            <a:avLst/>
          </a:prstGeom>
        </p:spPr>
      </p:pic>
      <p:sp>
        <p:nvSpPr>
          <p:cNvPr id="5" name="テキスト ボックス 4"/>
          <p:cNvSpPr txBox="1"/>
          <p:nvPr/>
        </p:nvSpPr>
        <p:spPr>
          <a:xfrm>
            <a:off x="4716016" y="4437112"/>
            <a:ext cx="3877985" cy="1384995"/>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kumimoji="1" lang="ja-JP" altLang="en-US" sz="2800" dirty="0" smtClean="0"/>
              <a:t>顧客のこのような行動が</a:t>
            </a:r>
            <a:endParaRPr kumimoji="1" lang="en-US" altLang="ja-JP" sz="2800" dirty="0" smtClean="0"/>
          </a:p>
          <a:p>
            <a:r>
              <a:rPr lang="ja-JP" altLang="en-US" sz="2800" dirty="0" smtClean="0"/>
              <a:t>企業の</a:t>
            </a:r>
            <a:r>
              <a:rPr kumimoji="1" lang="ja-JP" altLang="en-US" sz="2800" dirty="0" smtClean="0"/>
              <a:t>関係性構築の</a:t>
            </a:r>
            <a:endParaRPr kumimoji="1" lang="en-US" altLang="ja-JP" sz="2800" dirty="0" smtClean="0"/>
          </a:p>
          <a:p>
            <a:r>
              <a:rPr kumimoji="1" lang="ja-JP" altLang="en-US" sz="2800" dirty="0" smtClean="0"/>
              <a:t>メリットにつながる</a:t>
            </a:r>
            <a:endParaRPr kumimoji="1" lang="ja-JP" altLang="en-US" sz="2800" dirty="0"/>
          </a:p>
        </p:txBody>
      </p:sp>
    </p:spTree>
    <p:extLst>
      <p:ext uri="{BB962C8B-B14F-4D97-AF65-F5344CB8AC3E}">
        <p14:creationId xmlns:p14="http://schemas.microsoft.com/office/powerpoint/2010/main" val="34987018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正方形/長方形 39"/>
          <p:cNvSpPr/>
          <p:nvPr/>
        </p:nvSpPr>
        <p:spPr>
          <a:xfrm>
            <a:off x="323528" y="5301208"/>
            <a:ext cx="8529960" cy="136815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sz="3200" dirty="0" smtClean="0"/>
          </a:p>
        </p:txBody>
      </p:sp>
      <p:sp>
        <p:nvSpPr>
          <p:cNvPr id="39" name="テキスト ボックス 38"/>
          <p:cNvSpPr txBox="1"/>
          <p:nvPr/>
        </p:nvSpPr>
        <p:spPr>
          <a:xfrm>
            <a:off x="323528" y="5301208"/>
            <a:ext cx="8529960" cy="1384995"/>
          </a:xfrm>
          <a:prstGeom prst="rect">
            <a:avLst/>
          </a:prstGeom>
          <a:noFill/>
        </p:spPr>
        <p:txBody>
          <a:bodyPr wrap="square" rtlCol="0">
            <a:spAutoFit/>
          </a:bodyPr>
          <a:lstStyle/>
          <a:p>
            <a:r>
              <a:rPr lang="en-US" altLang="ja-JP" sz="2800" dirty="0" smtClean="0"/>
              <a:t>SNS</a:t>
            </a:r>
            <a:r>
              <a:rPr lang="ja-JP" altLang="en-US" sz="2800" dirty="0" smtClean="0"/>
              <a:t>の本質は双方向のコミュニケーションにあるため</a:t>
            </a:r>
            <a:endParaRPr lang="en-US" altLang="ja-JP" sz="2800" dirty="0" smtClean="0"/>
          </a:p>
          <a:p>
            <a:r>
              <a:rPr lang="ja-JP" altLang="en-US" sz="2800" dirty="0" smtClean="0"/>
              <a:t>共感を促す感情的信頼の方が関係性構築に強い影響を与えるのではないか？</a:t>
            </a:r>
            <a:endParaRPr lang="en-US" altLang="ja-JP" sz="2800" dirty="0" smtClean="0"/>
          </a:p>
        </p:txBody>
      </p:sp>
      <p:sp>
        <p:nvSpPr>
          <p:cNvPr id="22" name="角丸四角形 21"/>
          <p:cNvSpPr/>
          <p:nvPr/>
        </p:nvSpPr>
        <p:spPr>
          <a:xfrm>
            <a:off x="125413" y="1203960"/>
            <a:ext cx="8728075" cy="1080120"/>
          </a:xfrm>
          <a:prstGeom prst="roundRect">
            <a:avLst/>
          </a:prstGeom>
          <a:noFill/>
          <a:ln>
            <a:prstDash val="dash"/>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sz="3200" dirty="0" smtClean="0"/>
          </a:p>
        </p:txBody>
      </p:sp>
      <p:pic>
        <p:nvPicPr>
          <p:cNvPr id="18" name="Picture 2" descr="network, social, social network icon"/>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051720" y="1203960"/>
            <a:ext cx="1172612" cy="1080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図 3"/>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395536" y="1196752"/>
            <a:ext cx="1055976" cy="1055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左右矢印 19"/>
          <p:cNvSpPr/>
          <p:nvPr/>
        </p:nvSpPr>
        <p:spPr>
          <a:xfrm>
            <a:off x="1259632" y="1484784"/>
            <a:ext cx="720080" cy="504056"/>
          </a:xfrm>
          <a:prstGeom prst="lef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sz="3200" dirty="0" smtClean="0"/>
          </a:p>
        </p:txBody>
      </p:sp>
      <p:sp>
        <p:nvSpPr>
          <p:cNvPr id="21" name="テキスト ボックス 20"/>
          <p:cNvSpPr txBox="1"/>
          <p:nvPr/>
        </p:nvSpPr>
        <p:spPr>
          <a:xfrm>
            <a:off x="3242840" y="1491992"/>
            <a:ext cx="5793656" cy="461665"/>
          </a:xfrm>
          <a:prstGeom prst="rect">
            <a:avLst/>
          </a:prstGeom>
          <a:noFill/>
        </p:spPr>
        <p:txBody>
          <a:bodyPr wrap="square" rtlCol="0">
            <a:spAutoFit/>
          </a:bodyPr>
          <a:lstStyle/>
          <a:p>
            <a:pPr algn="ctr"/>
            <a:r>
              <a:rPr kumimoji="1" lang="en-US" altLang="ja-JP" sz="2400" dirty="0" smtClean="0"/>
              <a:t>SNS</a:t>
            </a:r>
            <a:r>
              <a:rPr lang="ja-JP" altLang="en-US" sz="2400" dirty="0" smtClean="0"/>
              <a:t>の本質はコミュニケーションにある！</a:t>
            </a:r>
            <a:endParaRPr kumimoji="1" lang="en-US" altLang="ja-JP" sz="2400" dirty="0" smtClean="0"/>
          </a:p>
        </p:txBody>
      </p:sp>
      <p:sp>
        <p:nvSpPr>
          <p:cNvPr id="2" name="スライド番号プレースホルダー 1"/>
          <p:cNvSpPr>
            <a:spLocks noGrp="1"/>
          </p:cNvSpPr>
          <p:nvPr>
            <p:ph type="sldNum" sz="quarter" idx="12"/>
          </p:nvPr>
        </p:nvSpPr>
        <p:spPr/>
        <p:txBody>
          <a:bodyPr/>
          <a:lstStyle/>
          <a:p>
            <a:pPr>
              <a:defRPr/>
            </a:pPr>
            <a:fld id="{5A1E0EB6-E441-404D-A568-B745D15E2C8E}" type="slidenum">
              <a:rPr lang="ja-JP" altLang="en-US" smtClean="0"/>
              <a:pPr>
                <a:defRPr/>
              </a:pPr>
              <a:t>28</a:t>
            </a:fld>
            <a:endParaRPr lang="ja-JP" altLang="en-US"/>
          </a:p>
        </p:txBody>
      </p:sp>
      <p:grpSp>
        <p:nvGrpSpPr>
          <p:cNvPr id="17" name="図形グループ 16"/>
          <p:cNvGrpSpPr/>
          <p:nvPr/>
        </p:nvGrpSpPr>
        <p:grpSpPr>
          <a:xfrm>
            <a:off x="1259632" y="2536015"/>
            <a:ext cx="2386506" cy="2046854"/>
            <a:chOff x="2534174" y="620688"/>
            <a:chExt cx="4198066" cy="3744416"/>
          </a:xfrm>
        </p:grpSpPr>
        <p:cxnSp>
          <p:nvCxnSpPr>
            <p:cNvPr id="7" name="直線コネクタ 6"/>
            <p:cNvCxnSpPr/>
            <p:nvPr/>
          </p:nvCxnSpPr>
          <p:spPr>
            <a:xfrm>
              <a:off x="2555776" y="620688"/>
              <a:ext cx="0" cy="3744416"/>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直線コネクタ 7"/>
            <p:cNvCxnSpPr/>
            <p:nvPr/>
          </p:nvCxnSpPr>
          <p:spPr>
            <a:xfrm flipH="1">
              <a:off x="2534174" y="4365104"/>
              <a:ext cx="4198066" cy="0"/>
            </a:xfrm>
            <a:prstGeom prst="line">
              <a:avLst/>
            </a:prstGeom>
          </p:spPr>
          <p:style>
            <a:lnRef idx="2">
              <a:schemeClr val="accent1"/>
            </a:lnRef>
            <a:fillRef idx="0">
              <a:schemeClr val="accent1"/>
            </a:fillRef>
            <a:effectRef idx="1">
              <a:schemeClr val="accent1"/>
            </a:effectRef>
            <a:fontRef idx="minor">
              <a:schemeClr val="tx1"/>
            </a:fontRef>
          </p:style>
        </p:cxnSp>
      </p:grpSp>
      <p:sp>
        <p:nvSpPr>
          <p:cNvPr id="15" name="テキスト ボックス 14"/>
          <p:cNvSpPr txBox="1"/>
          <p:nvPr/>
        </p:nvSpPr>
        <p:spPr>
          <a:xfrm>
            <a:off x="125412" y="398463"/>
            <a:ext cx="8046987" cy="646331"/>
          </a:xfrm>
          <a:prstGeom prst="rect">
            <a:avLst/>
          </a:prstGeom>
          <a:noFill/>
        </p:spPr>
        <p:txBody>
          <a:bodyPr wrap="square">
            <a:spAutoFit/>
          </a:bodyPr>
          <a:lstStyle/>
          <a:p>
            <a:pPr fontAlgn="auto">
              <a:spcBef>
                <a:spcPts val="0"/>
              </a:spcBef>
              <a:spcAft>
                <a:spcPts val="0"/>
              </a:spcAft>
              <a:defRPr/>
            </a:pPr>
            <a:r>
              <a:rPr lang="ja-JP" altLang="en-US" sz="3600" dirty="0" smtClean="0">
                <a:latin typeface="+mn-lt"/>
                <a:ea typeface="+mn-ea"/>
                <a:cs typeface="+mn-cs"/>
              </a:rPr>
              <a:t>信頼概念と関係性構築</a:t>
            </a:r>
            <a:endParaRPr lang="en-US" altLang="ja-JP" sz="3200" dirty="0" smtClean="0">
              <a:latin typeface="+mn-lt"/>
              <a:ea typeface="+mn-ea"/>
              <a:cs typeface="+mn-cs"/>
            </a:endParaRPr>
          </a:p>
        </p:txBody>
      </p:sp>
      <p:cxnSp>
        <p:nvCxnSpPr>
          <p:cNvPr id="16" name="直線コネクタ 15"/>
          <p:cNvCxnSpPr/>
          <p:nvPr/>
        </p:nvCxnSpPr>
        <p:spPr>
          <a:xfrm>
            <a:off x="125413" y="1033463"/>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26" name="テキスト ボックス 25"/>
          <p:cNvSpPr txBox="1"/>
          <p:nvPr/>
        </p:nvSpPr>
        <p:spPr>
          <a:xfrm>
            <a:off x="2123728" y="4582869"/>
            <a:ext cx="2520280" cy="369332"/>
          </a:xfrm>
          <a:prstGeom prst="rect">
            <a:avLst/>
          </a:prstGeom>
          <a:noFill/>
        </p:spPr>
        <p:txBody>
          <a:bodyPr wrap="square" rtlCol="0">
            <a:spAutoFit/>
          </a:bodyPr>
          <a:lstStyle/>
          <a:p>
            <a:endParaRPr kumimoji="1" lang="ja-JP" altLang="en-US" dirty="0"/>
          </a:p>
        </p:txBody>
      </p:sp>
      <p:grpSp>
        <p:nvGrpSpPr>
          <p:cNvPr id="27" name="図形グループ 26"/>
          <p:cNvGrpSpPr/>
          <p:nvPr/>
        </p:nvGrpSpPr>
        <p:grpSpPr>
          <a:xfrm>
            <a:off x="5746878" y="2536015"/>
            <a:ext cx="2386506" cy="2046854"/>
            <a:chOff x="2534174" y="620688"/>
            <a:chExt cx="4198066" cy="3744416"/>
          </a:xfrm>
        </p:grpSpPr>
        <p:cxnSp>
          <p:nvCxnSpPr>
            <p:cNvPr id="28" name="直線コネクタ 27"/>
            <p:cNvCxnSpPr/>
            <p:nvPr/>
          </p:nvCxnSpPr>
          <p:spPr>
            <a:xfrm>
              <a:off x="2555776" y="620688"/>
              <a:ext cx="0" cy="3744416"/>
            </a:xfrm>
            <a:prstGeom prst="line">
              <a:avLst/>
            </a:prstGeom>
          </p:spPr>
          <p:style>
            <a:lnRef idx="2">
              <a:schemeClr val="accent1"/>
            </a:lnRef>
            <a:fillRef idx="0">
              <a:schemeClr val="accent1"/>
            </a:fillRef>
            <a:effectRef idx="1">
              <a:schemeClr val="accent1"/>
            </a:effectRef>
            <a:fontRef idx="minor">
              <a:schemeClr val="tx1"/>
            </a:fontRef>
          </p:style>
        </p:cxnSp>
        <p:cxnSp>
          <p:nvCxnSpPr>
            <p:cNvPr id="29" name="直線コネクタ 28"/>
            <p:cNvCxnSpPr/>
            <p:nvPr/>
          </p:nvCxnSpPr>
          <p:spPr>
            <a:xfrm flipH="1">
              <a:off x="2534174" y="4365104"/>
              <a:ext cx="4198066" cy="0"/>
            </a:xfrm>
            <a:prstGeom prst="line">
              <a:avLst/>
            </a:prstGeom>
          </p:spPr>
          <p:style>
            <a:lnRef idx="2">
              <a:schemeClr val="accent1"/>
            </a:lnRef>
            <a:fillRef idx="0">
              <a:schemeClr val="accent1"/>
            </a:fillRef>
            <a:effectRef idx="1">
              <a:schemeClr val="accent1"/>
            </a:effectRef>
            <a:fontRef idx="minor">
              <a:schemeClr val="tx1"/>
            </a:fontRef>
          </p:style>
        </p:cxnSp>
      </p:grpSp>
      <p:sp>
        <p:nvSpPr>
          <p:cNvPr id="30" name="テキスト ボックス 29"/>
          <p:cNvSpPr txBox="1"/>
          <p:nvPr/>
        </p:nvSpPr>
        <p:spPr>
          <a:xfrm>
            <a:off x="2843808" y="4582869"/>
            <a:ext cx="2160240" cy="646331"/>
          </a:xfrm>
          <a:prstGeom prst="rect">
            <a:avLst/>
          </a:prstGeom>
          <a:noFill/>
        </p:spPr>
        <p:txBody>
          <a:bodyPr wrap="square" rtlCol="0">
            <a:spAutoFit/>
          </a:bodyPr>
          <a:lstStyle/>
          <a:p>
            <a:r>
              <a:rPr kumimoji="1" lang="ja-JP" altLang="en-US" dirty="0" smtClean="0"/>
              <a:t>企業との</a:t>
            </a:r>
            <a:endParaRPr kumimoji="1" lang="en-US" altLang="ja-JP" dirty="0" smtClean="0"/>
          </a:p>
          <a:p>
            <a:r>
              <a:rPr lang="ja-JP" altLang="en-US" dirty="0" smtClean="0"/>
              <a:t>コミュニケーション</a:t>
            </a:r>
            <a:endParaRPr kumimoji="1" lang="ja-JP" altLang="en-US" dirty="0"/>
          </a:p>
        </p:txBody>
      </p:sp>
      <p:sp>
        <p:nvSpPr>
          <p:cNvPr id="31" name="テキスト ボックス 30"/>
          <p:cNvSpPr txBox="1"/>
          <p:nvPr/>
        </p:nvSpPr>
        <p:spPr>
          <a:xfrm>
            <a:off x="7308304" y="4582869"/>
            <a:ext cx="2160240" cy="646331"/>
          </a:xfrm>
          <a:prstGeom prst="rect">
            <a:avLst/>
          </a:prstGeom>
          <a:noFill/>
        </p:spPr>
        <p:txBody>
          <a:bodyPr wrap="square" rtlCol="0">
            <a:spAutoFit/>
          </a:bodyPr>
          <a:lstStyle/>
          <a:p>
            <a:r>
              <a:rPr kumimoji="1" lang="ja-JP" altLang="en-US" dirty="0" smtClean="0"/>
              <a:t>企業との</a:t>
            </a:r>
            <a:endParaRPr kumimoji="1" lang="en-US" altLang="ja-JP" dirty="0" smtClean="0"/>
          </a:p>
          <a:p>
            <a:r>
              <a:rPr lang="ja-JP" altLang="en-US" dirty="0" smtClean="0"/>
              <a:t>コミュニケーション</a:t>
            </a:r>
            <a:endParaRPr kumimoji="1" lang="ja-JP" altLang="en-US" dirty="0"/>
          </a:p>
        </p:txBody>
      </p:sp>
      <p:sp>
        <p:nvSpPr>
          <p:cNvPr id="33" name="テキスト ボックス 32"/>
          <p:cNvSpPr txBox="1"/>
          <p:nvPr/>
        </p:nvSpPr>
        <p:spPr>
          <a:xfrm>
            <a:off x="323528" y="2280354"/>
            <a:ext cx="1100604" cy="646331"/>
          </a:xfrm>
          <a:prstGeom prst="rect">
            <a:avLst/>
          </a:prstGeom>
          <a:noFill/>
        </p:spPr>
        <p:txBody>
          <a:bodyPr wrap="square" rtlCol="0">
            <a:spAutoFit/>
          </a:bodyPr>
          <a:lstStyle/>
          <a:p>
            <a:r>
              <a:rPr kumimoji="1" lang="ja-JP" altLang="en-US" dirty="0" smtClean="0"/>
              <a:t>認知的</a:t>
            </a:r>
            <a:endParaRPr kumimoji="1" lang="en-US" altLang="ja-JP" dirty="0" smtClean="0"/>
          </a:p>
          <a:p>
            <a:r>
              <a:rPr kumimoji="1" lang="ja-JP" altLang="en-US" dirty="0" smtClean="0"/>
              <a:t>信頼</a:t>
            </a:r>
            <a:endParaRPr kumimoji="1" lang="ja-JP" altLang="en-US" dirty="0"/>
          </a:p>
        </p:txBody>
      </p:sp>
      <p:sp>
        <p:nvSpPr>
          <p:cNvPr id="34" name="テキスト ボックス 33"/>
          <p:cNvSpPr txBox="1"/>
          <p:nvPr/>
        </p:nvSpPr>
        <p:spPr>
          <a:xfrm>
            <a:off x="4839548" y="2280354"/>
            <a:ext cx="1100604" cy="646331"/>
          </a:xfrm>
          <a:prstGeom prst="rect">
            <a:avLst/>
          </a:prstGeom>
          <a:noFill/>
        </p:spPr>
        <p:txBody>
          <a:bodyPr wrap="square" rtlCol="0">
            <a:spAutoFit/>
          </a:bodyPr>
          <a:lstStyle/>
          <a:p>
            <a:r>
              <a:rPr lang="ja-JP" altLang="en-US" dirty="0" smtClean="0"/>
              <a:t>感情</a:t>
            </a:r>
            <a:r>
              <a:rPr kumimoji="1" lang="ja-JP" altLang="en-US" dirty="0" smtClean="0"/>
              <a:t>的</a:t>
            </a:r>
            <a:endParaRPr kumimoji="1" lang="en-US" altLang="ja-JP" dirty="0" smtClean="0"/>
          </a:p>
          <a:p>
            <a:r>
              <a:rPr kumimoji="1" lang="ja-JP" altLang="en-US" dirty="0" smtClean="0"/>
              <a:t>信頼</a:t>
            </a:r>
            <a:endParaRPr kumimoji="1" lang="ja-JP" altLang="en-US" dirty="0"/>
          </a:p>
        </p:txBody>
      </p:sp>
      <p:sp>
        <p:nvSpPr>
          <p:cNvPr id="35" name="正方形/長方形 34"/>
          <p:cNvSpPr/>
          <p:nvPr/>
        </p:nvSpPr>
        <p:spPr>
          <a:xfrm>
            <a:off x="1271912" y="3142709"/>
            <a:ext cx="1952420" cy="144016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sz="3200" dirty="0" smtClean="0"/>
          </a:p>
        </p:txBody>
      </p:sp>
      <p:sp>
        <p:nvSpPr>
          <p:cNvPr id="36" name="正方形/長方形 35"/>
          <p:cNvSpPr/>
          <p:nvPr/>
        </p:nvSpPr>
        <p:spPr>
          <a:xfrm>
            <a:off x="5759158" y="2926685"/>
            <a:ext cx="2075952" cy="165618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sz="3200" dirty="0" smtClean="0"/>
          </a:p>
        </p:txBody>
      </p:sp>
      <p:sp>
        <p:nvSpPr>
          <p:cNvPr id="37" name="テキスト ボックス 36"/>
          <p:cNvSpPr txBox="1"/>
          <p:nvPr/>
        </p:nvSpPr>
        <p:spPr>
          <a:xfrm>
            <a:off x="1187624" y="3617148"/>
            <a:ext cx="2160240" cy="461665"/>
          </a:xfrm>
          <a:prstGeom prst="rect">
            <a:avLst/>
          </a:prstGeom>
          <a:noFill/>
        </p:spPr>
        <p:txBody>
          <a:bodyPr wrap="square" rtlCol="0">
            <a:spAutoFit/>
          </a:bodyPr>
          <a:lstStyle/>
          <a:p>
            <a:pPr algn="ctr"/>
            <a:r>
              <a:rPr kumimoji="1" lang="ja-JP" altLang="en-US" sz="2400" dirty="0" smtClean="0"/>
              <a:t>関係性構築</a:t>
            </a:r>
            <a:endParaRPr kumimoji="1" lang="ja-JP" altLang="en-US" sz="2400" dirty="0"/>
          </a:p>
        </p:txBody>
      </p:sp>
      <p:sp>
        <p:nvSpPr>
          <p:cNvPr id="38" name="テキスト ボックス 37"/>
          <p:cNvSpPr txBox="1"/>
          <p:nvPr/>
        </p:nvSpPr>
        <p:spPr>
          <a:xfrm>
            <a:off x="5759158" y="3502749"/>
            <a:ext cx="2160240" cy="461665"/>
          </a:xfrm>
          <a:prstGeom prst="rect">
            <a:avLst/>
          </a:prstGeom>
          <a:noFill/>
        </p:spPr>
        <p:txBody>
          <a:bodyPr wrap="square" rtlCol="0">
            <a:spAutoFit/>
          </a:bodyPr>
          <a:lstStyle/>
          <a:p>
            <a:pPr algn="ctr"/>
            <a:r>
              <a:rPr kumimoji="1" lang="ja-JP" altLang="en-US" sz="2400" dirty="0" smtClean="0"/>
              <a:t>関係性構築</a:t>
            </a:r>
            <a:endParaRPr kumimoji="1" lang="ja-JP" altLang="en-US" sz="2400" dirty="0"/>
          </a:p>
        </p:txBody>
      </p:sp>
      <p:sp>
        <p:nvSpPr>
          <p:cNvPr id="41" name="テキスト ボックス 40"/>
          <p:cNvSpPr txBox="1"/>
          <p:nvPr/>
        </p:nvSpPr>
        <p:spPr>
          <a:xfrm>
            <a:off x="3491880" y="2990562"/>
            <a:ext cx="2016224" cy="1446550"/>
          </a:xfrm>
          <a:prstGeom prst="rect">
            <a:avLst/>
          </a:prstGeom>
          <a:noFill/>
        </p:spPr>
        <p:txBody>
          <a:bodyPr wrap="square" rtlCol="0">
            <a:spAutoFit/>
          </a:bodyPr>
          <a:lstStyle/>
          <a:p>
            <a:pPr algn="ctr"/>
            <a:r>
              <a:rPr kumimoji="1" lang="ja-JP" altLang="en-US" sz="8800" b="1" dirty="0" smtClean="0">
                <a:solidFill>
                  <a:srgbClr val="FF0000"/>
                </a:solidFill>
              </a:rPr>
              <a:t>＜</a:t>
            </a:r>
            <a:endParaRPr kumimoji="1" lang="ja-JP" altLang="en-US" sz="8800" b="1" dirty="0">
              <a:solidFill>
                <a:srgbClr val="FF0000"/>
              </a:solidFill>
            </a:endParaRPr>
          </a:p>
        </p:txBody>
      </p:sp>
    </p:spTree>
    <p:extLst>
      <p:ext uri="{BB962C8B-B14F-4D97-AF65-F5344CB8AC3E}">
        <p14:creationId xmlns:p14="http://schemas.microsoft.com/office/powerpoint/2010/main" val="293009043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25413" y="398463"/>
            <a:ext cx="6380162" cy="769937"/>
          </a:xfrm>
          <a:prstGeom prst="rect">
            <a:avLst/>
          </a:prstGeom>
          <a:noFill/>
        </p:spPr>
        <p:txBody>
          <a:bodyPr>
            <a:spAutoFit/>
          </a:bodyPr>
          <a:lstStyle/>
          <a:p>
            <a:pPr fontAlgn="auto">
              <a:spcBef>
                <a:spcPts val="0"/>
              </a:spcBef>
              <a:spcAft>
                <a:spcPts val="0"/>
              </a:spcAft>
              <a:defRPr/>
            </a:pPr>
            <a:r>
              <a:rPr lang="ja-JP" altLang="en-US" sz="4400" dirty="0" smtClean="0">
                <a:latin typeface="+mn-lt"/>
                <a:ea typeface="+mn-ea"/>
                <a:cs typeface="+mn-cs"/>
              </a:rPr>
              <a:t>仮説２</a:t>
            </a:r>
            <a:endParaRPr lang="ja-JP" altLang="en-US" sz="4400" dirty="0">
              <a:latin typeface="+mn-lt"/>
              <a:ea typeface="+mn-ea"/>
              <a:cs typeface="+mn-cs"/>
            </a:endParaRPr>
          </a:p>
        </p:txBody>
      </p:sp>
      <p:cxnSp>
        <p:nvCxnSpPr>
          <p:cNvPr id="3" name="直線コネクタ 2"/>
          <p:cNvCxnSpPr/>
          <p:nvPr/>
        </p:nvCxnSpPr>
        <p:spPr>
          <a:xfrm>
            <a:off x="125413" y="1196975"/>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角丸四角形 4"/>
          <p:cNvSpPr/>
          <p:nvPr/>
        </p:nvSpPr>
        <p:spPr bwMode="auto">
          <a:xfrm>
            <a:off x="468313" y="1628774"/>
            <a:ext cx="8385175" cy="4968577"/>
          </a:xfrm>
          <a:prstGeom prst="roundRect">
            <a:avLst>
              <a:gd name="adj" fmla="val 12300"/>
            </a:avLst>
          </a:prstGeom>
          <a:ln/>
        </p:spPr>
        <p:style>
          <a:lnRef idx="2">
            <a:schemeClr val="accent1"/>
          </a:lnRef>
          <a:fillRef idx="1">
            <a:schemeClr val="lt1"/>
          </a:fillRef>
          <a:effectRef idx="0">
            <a:schemeClr val="accent1"/>
          </a:effectRef>
          <a:fontRef idx="minor">
            <a:schemeClr val="dk1"/>
          </a:fontRef>
        </p:style>
        <p:txBody>
          <a:bodyPr anchor="ctr"/>
          <a:lstStyle/>
          <a:p>
            <a:pPr algn="ctr" defTabSz="914400" fontAlgn="auto">
              <a:spcBef>
                <a:spcPts val="0"/>
              </a:spcBef>
              <a:spcAft>
                <a:spcPts val="0"/>
              </a:spcAft>
              <a:defRPr/>
            </a:pPr>
            <a:endParaRPr kumimoji="0" lang="ja-JP" altLang="en-US" kern="0" dirty="0">
              <a:solidFill>
                <a:srgbClr val="FFFFFF"/>
              </a:solidFill>
              <a:latin typeface="Century Schoolbook"/>
              <a:ea typeface="ＭＳ Ｐ明朝"/>
            </a:endParaRPr>
          </a:p>
        </p:txBody>
      </p:sp>
      <p:sp>
        <p:nvSpPr>
          <p:cNvPr id="4" name="スライド番号プレースホルダー 3"/>
          <p:cNvSpPr>
            <a:spLocks noGrp="1"/>
          </p:cNvSpPr>
          <p:nvPr>
            <p:ph type="sldNum" sz="quarter" idx="12"/>
          </p:nvPr>
        </p:nvSpPr>
        <p:spPr/>
        <p:txBody>
          <a:bodyPr/>
          <a:lstStyle/>
          <a:p>
            <a:pPr>
              <a:defRPr/>
            </a:pPr>
            <a:fld id="{5A1E0EB6-E441-404D-A568-B745D15E2C8E}" type="slidenum">
              <a:rPr lang="ja-JP" altLang="en-US" sz="2800" smtClean="0"/>
              <a:pPr>
                <a:defRPr/>
              </a:pPr>
              <a:t>29</a:t>
            </a:fld>
            <a:endParaRPr lang="ja-JP" altLang="en-US" dirty="0"/>
          </a:p>
        </p:txBody>
      </p:sp>
      <p:pic>
        <p:nvPicPr>
          <p:cNvPr id="7" name="図 6"/>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Lst>
          </a:blip>
          <a:stretch>
            <a:fillRect/>
          </a:stretch>
        </p:blipFill>
        <p:spPr>
          <a:xfrm>
            <a:off x="7164288" y="4998144"/>
            <a:ext cx="1743224" cy="1743224"/>
          </a:xfrm>
          <a:prstGeom prst="rect">
            <a:avLst/>
          </a:prstGeom>
        </p:spPr>
      </p:pic>
      <p:sp>
        <p:nvSpPr>
          <p:cNvPr id="6" name="テキスト ボックス 5"/>
          <p:cNvSpPr txBox="1"/>
          <p:nvPr/>
        </p:nvSpPr>
        <p:spPr>
          <a:xfrm>
            <a:off x="827584" y="2060848"/>
            <a:ext cx="7926569" cy="3416320"/>
          </a:xfrm>
          <a:prstGeom prst="rect">
            <a:avLst/>
          </a:prstGeom>
          <a:noFill/>
        </p:spPr>
        <p:txBody>
          <a:bodyPr wrap="none" rtlCol="0">
            <a:spAutoFit/>
          </a:bodyPr>
          <a:lstStyle/>
          <a:p>
            <a:r>
              <a:rPr kumimoji="1" lang="en-US" altLang="ja-JP" sz="5400" dirty="0" smtClean="0"/>
              <a:t>SNS</a:t>
            </a:r>
            <a:r>
              <a:rPr kumimoji="1" lang="ja-JP" altLang="en-US" sz="5400" dirty="0" smtClean="0"/>
              <a:t>上で関係性構築を</a:t>
            </a:r>
            <a:endParaRPr kumimoji="1" lang="en-US" altLang="ja-JP" sz="5400" dirty="0" smtClean="0"/>
          </a:p>
          <a:p>
            <a:r>
              <a:rPr kumimoji="1" lang="ja-JP" altLang="en-US" sz="5400" dirty="0" smtClean="0"/>
              <a:t>するには</a:t>
            </a:r>
            <a:r>
              <a:rPr lang="ja-JP" altLang="en-US" sz="5400" dirty="0"/>
              <a:t>認知的</a:t>
            </a:r>
            <a:r>
              <a:rPr kumimoji="1" lang="ja-JP" altLang="en-US" sz="5400" dirty="0" smtClean="0"/>
              <a:t>信頼よりも</a:t>
            </a:r>
            <a:endParaRPr kumimoji="1" lang="en-US" altLang="ja-JP" sz="5400" dirty="0" smtClean="0"/>
          </a:p>
          <a:p>
            <a:r>
              <a:rPr lang="ja-JP" altLang="en-US" sz="5400" dirty="0" smtClean="0"/>
              <a:t>感情的</a:t>
            </a:r>
            <a:r>
              <a:rPr lang="ja-JP" altLang="en-US" sz="5400" dirty="0"/>
              <a:t>信頼</a:t>
            </a:r>
            <a:r>
              <a:rPr kumimoji="1" lang="ja-JP" altLang="en-US" sz="5400" dirty="0" smtClean="0"/>
              <a:t>の方が強い</a:t>
            </a:r>
            <a:endParaRPr kumimoji="1" lang="en-US" altLang="ja-JP" sz="5400" dirty="0" smtClean="0"/>
          </a:p>
          <a:p>
            <a:r>
              <a:rPr kumimoji="1" lang="ja-JP" altLang="en-US" sz="5400" dirty="0" smtClean="0"/>
              <a:t>影響を与える</a:t>
            </a:r>
            <a:endParaRPr kumimoji="1" lang="ja-JP" altLang="en-US" sz="5400" dirty="0"/>
          </a:p>
        </p:txBody>
      </p:sp>
    </p:spTree>
    <p:extLst>
      <p:ext uri="{BB962C8B-B14F-4D97-AF65-F5344CB8AC3E}">
        <p14:creationId xmlns:p14="http://schemas.microsoft.com/office/powerpoint/2010/main" val="39268133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25413" y="398463"/>
            <a:ext cx="9018587" cy="646112"/>
          </a:xfrm>
          <a:prstGeom prst="rect">
            <a:avLst/>
          </a:prstGeom>
          <a:noFill/>
        </p:spPr>
        <p:txBody>
          <a:bodyPr>
            <a:spAutoFit/>
          </a:bodyPr>
          <a:lstStyle/>
          <a:p>
            <a:pPr fontAlgn="auto">
              <a:spcBef>
                <a:spcPts val="0"/>
              </a:spcBef>
              <a:spcAft>
                <a:spcPts val="0"/>
              </a:spcAft>
              <a:defRPr/>
            </a:pPr>
            <a:r>
              <a:rPr lang="ja-JP" altLang="en-US" sz="3600" dirty="0" smtClean="0">
                <a:latin typeface="+mn-lt"/>
                <a:ea typeface="+mn-ea"/>
                <a:cs typeface="+mn-cs"/>
              </a:rPr>
              <a:t>マーケティング活動の変化</a:t>
            </a:r>
            <a:endParaRPr lang="ja-JP" altLang="en-US" sz="3600" dirty="0">
              <a:latin typeface="+mn-lt"/>
              <a:ea typeface="+mn-ea"/>
              <a:cs typeface="+mn-cs"/>
            </a:endParaRPr>
          </a:p>
        </p:txBody>
      </p:sp>
      <p:cxnSp>
        <p:nvCxnSpPr>
          <p:cNvPr id="3" name="直線コネクタ 2"/>
          <p:cNvCxnSpPr/>
          <p:nvPr/>
        </p:nvCxnSpPr>
        <p:spPr>
          <a:xfrm>
            <a:off x="125413" y="1033463"/>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テキスト ボックス 4"/>
          <p:cNvSpPr txBox="1"/>
          <p:nvPr/>
        </p:nvSpPr>
        <p:spPr>
          <a:xfrm>
            <a:off x="107949" y="1062965"/>
            <a:ext cx="9001125" cy="461665"/>
          </a:xfrm>
          <a:prstGeom prst="rect">
            <a:avLst/>
          </a:prstGeom>
          <a:noFill/>
        </p:spPr>
        <p:txBody>
          <a:bodyPr wrap="square" rtlCol="0">
            <a:spAutoFit/>
          </a:bodyPr>
          <a:lstStyle/>
          <a:p>
            <a:pPr marL="342900" indent="-342900">
              <a:buFont typeface="Wingdings" charset="2"/>
              <a:buChar char="u"/>
            </a:pPr>
            <a:r>
              <a:rPr lang="ja-JP" altLang="en-US" sz="2400" dirty="0" smtClean="0"/>
              <a:t>かつての企業</a:t>
            </a:r>
            <a:r>
              <a:rPr lang="ja-JP" altLang="en-US" sz="2400" dirty="0"/>
              <a:t>のマーケティング活動</a:t>
            </a:r>
            <a:r>
              <a:rPr lang="ja-JP" altLang="en-US" sz="2400" dirty="0" smtClean="0"/>
              <a:t>の関心事　</a:t>
            </a:r>
            <a:r>
              <a:rPr lang="ja-JP" altLang="en-US" sz="1600" dirty="0" smtClean="0"/>
              <a:t>（</a:t>
            </a:r>
            <a:r>
              <a:rPr lang="en-US" altLang="ja-JP" sz="1600" dirty="0" smtClean="0"/>
              <a:t>1980</a:t>
            </a:r>
            <a:r>
              <a:rPr lang="ja-JP" altLang="en-US" sz="1600" dirty="0" smtClean="0"/>
              <a:t>年代）</a:t>
            </a:r>
            <a:endParaRPr kumimoji="1" lang="ja-JP" altLang="en-US" sz="1600" dirty="0"/>
          </a:p>
        </p:txBody>
      </p:sp>
      <p:sp>
        <p:nvSpPr>
          <p:cNvPr id="36" name="コンテンツ プレースホルダー 2"/>
          <p:cNvSpPr txBox="1">
            <a:spLocks/>
          </p:cNvSpPr>
          <p:nvPr/>
        </p:nvSpPr>
        <p:spPr bwMode="auto">
          <a:xfrm>
            <a:off x="334180" y="1641614"/>
            <a:ext cx="8519308" cy="1232775"/>
          </a:xfrm>
          <a:prstGeom prst="rect">
            <a:avLst/>
          </a:prstGeom>
          <a:noFill/>
          <a:ln w="57150">
            <a:solidFill>
              <a:schemeClr val="bg2"/>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defTabSz="914400">
              <a:spcBef>
                <a:spcPts val="2000"/>
              </a:spcBef>
              <a:buClr>
                <a:srgbClr val="D0FF44"/>
              </a:buClr>
              <a:buSzPct val="110000"/>
              <a:buFont typeface="Wingdings 2" charset="0"/>
              <a:buNone/>
            </a:pPr>
            <a:endParaRPr lang="ja-JP" altLang="en-US">
              <a:solidFill>
                <a:srgbClr val="595959"/>
              </a:solidFill>
            </a:endParaRPr>
          </a:p>
        </p:txBody>
      </p:sp>
      <p:sp>
        <p:nvSpPr>
          <p:cNvPr id="12" name="テキスト ボックス 11"/>
          <p:cNvSpPr txBox="1"/>
          <p:nvPr/>
        </p:nvSpPr>
        <p:spPr>
          <a:xfrm>
            <a:off x="334180" y="1758598"/>
            <a:ext cx="8519308" cy="954107"/>
          </a:xfrm>
          <a:prstGeom prst="rect">
            <a:avLst/>
          </a:prstGeom>
          <a:noFill/>
        </p:spPr>
        <p:txBody>
          <a:bodyPr wrap="square" rtlCol="0">
            <a:spAutoFit/>
          </a:bodyPr>
          <a:lstStyle/>
          <a:p>
            <a:r>
              <a:rPr kumimoji="1" lang="ja-JP" altLang="en-US" sz="2800" dirty="0" smtClean="0"/>
              <a:t>新規顧客の獲得であり、市場規模の拡大のための方策を多角的に論議してきた</a:t>
            </a:r>
            <a:endParaRPr kumimoji="1" lang="ja-JP" altLang="en-US" sz="2800" dirty="0"/>
          </a:p>
        </p:txBody>
      </p:sp>
      <p:sp>
        <p:nvSpPr>
          <p:cNvPr id="14" name="テキスト ボックス 13"/>
          <p:cNvSpPr txBox="1"/>
          <p:nvPr/>
        </p:nvSpPr>
        <p:spPr>
          <a:xfrm>
            <a:off x="5864859" y="2356329"/>
            <a:ext cx="2924075" cy="369332"/>
          </a:xfrm>
          <a:prstGeom prst="rect">
            <a:avLst/>
          </a:prstGeom>
          <a:noFill/>
        </p:spPr>
        <p:txBody>
          <a:bodyPr wrap="square" rtlCol="0">
            <a:spAutoFit/>
          </a:bodyPr>
          <a:lstStyle/>
          <a:p>
            <a:r>
              <a:rPr kumimoji="1" lang="en-US" altLang="ja-JP" dirty="0" err="1" smtClean="0"/>
              <a:t>Fornell</a:t>
            </a:r>
            <a:r>
              <a:rPr kumimoji="1" lang="en-US" altLang="ja-JP" dirty="0" smtClean="0"/>
              <a:t> </a:t>
            </a:r>
            <a:r>
              <a:rPr lang="en-US" altLang="ja-JP" dirty="0" smtClean="0"/>
              <a:t>, </a:t>
            </a:r>
            <a:r>
              <a:rPr lang="en-US" altLang="ja-JP" dirty="0" err="1" smtClean="0"/>
              <a:t>Wernerfelt</a:t>
            </a:r>
            <a:r>
              <a:rPr lang="en-US" altLang="ja-JP" dirty="0" smtClean="0"/>
              <a:t> </a:t>
            </a:r>
            <a:r>
              <a:rPr lang="ja-JP" altLang="en-US" dirty="0" smtClean="0"/>
              <a:t>（</a:t>
            </a:r>
            <a:r>
              <a:rPr lang="en-US" altLang="ja-JP" dirty="0" smtClean="0"/>
              <a:t>1988</a:t>
            </a:r>
            <a:r>
              <a:rPr lang="ja-JP" altLang="en-US" dirty="0" smtClean="0"/>
              <a:t>）</a:t>
            </a:r>
            <a:endParaRPr kumimoji="1" lang="ja-JP" altLang="en-US" dirty="0"/>
          </a:p>
        </p:txBody>
      </p:sp>
      <p:sp>
        <p:nvSpPr>
          <p:cNvPr id="17" name="テキスト ボックス 16"/>
          <p:cNvSpPr txBox="1"/>
          <p:nvPr/>
        </p:nvSpPr>
        <p:spPr>
          <a:xfrm>
            <a:off x="334180" y="2978949"/>
            <a:ext cx="8519308" cy="954107"/>
          </a:xfrm>
          <a:prstGeom prst="rect">
            <a:avLst/>
          </a:prstGeom>
          <a:noFill/>
        </p:spPr>
        <p:txBody>
          <a:bodyPr wrap="square" rtlCol="0">
            <a:spAutoFit/>
          </a:bodyPr>
          <a:lstStyle/>
          <a:p>
            <a:r>
              <a:rPr kumimoji="1" lang="ja-JP" altLang="en-US" sz="2800" dirty="0" smtClean="0"/>
              <a:t>しかし</a:t>
            </a:r>
            <a:r>
              <a:rPr lang="ja-JP" altLang="en-US" sz="2800" dirty="0" smtClean="0"/>
              <a:t>、</a:t>
            </a:r>
            <a:r>
              <a:rPr kumimoji="1" lang="ja-JP" altLang="en-US" sz="2800" dirty="0" smtClean="0"/>
              <a:t>新規顧客の獲得、市場拡大には多くのマーケティング努力が必要</a:t>
            </a:r>
            <a:endParaRPr kumimoji="1" lang="ja-JP" altLang="en-US" sz="2800" dirty="0"/>
          </a:p>
        </p:txBody>
      </p:sp>
      <p:sp>
        <p:nvSpPr>
          <p:cNvPr id="18" name="角丸四角形 17"/>
          <p:cNvSpPr/>
          <p:nvPr/>
        </p:nvSpPr>
        <p:spPr>
          <a:xfrm>
            <a:off x="620251" y="4000443"/>
            <a:ext cx="2239006" cy="724701"/>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en-US" altLang="ja-JP" sz="3200" dirty="0" smtClean="0"/>
              <a:t>PR</a:t>
            </a:r>
            <a:r>
              <a:rPr kumimoji="1" lang="ja-JP" altLang="en-US" sz="3200" dirty="0" smtClean="0"/>
              <a:t>活動</a:t>
            </a:r>
            <a:endParaRPr kumimoji="1" lang="ja-JP" altLang="en-US" sz="3200" dirty="0"/>
          </a:p>
        </p:txBody>
      </p:sp>
      <p:sp>
        <p:nvSpPr>
          <p:cNvPr id="60" name="角丸四角形 59"/>
          <p:cNvSpPr/>
          <p:nvPr/>
        </p:nvSpPr>
        <p:spPr>
          <a:xfrm>
            <a:off x="3226855" y="4000443"/>
            <a:ext cx="2638003" cy="724701"/>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sz="3200" dirty="0" smtClean="0"/>
              <a:t>新製品開発</a:t>
            </a:r>
            <a:endParaRPr kumimoji="1" lang="ja-JP" altLang="en-US" sz="3200" dirty="0"/>
          </a:p>
        </p:txBody>
      </p:sp>
      <p:sp>
        <p:nvSpPr>
          <p:cNvPr id="61" name="角丸四角形 60"/>
          <p:cNvSpPr/>
          <p:nvPr/>
        </p:nvSpPr>
        <p:spPr>
          <a:xfrm>
            <a:off x="6347755" y="4000443"/>
            <a:ext cx="2239006" cy="724701"/>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sz="3200" dirty="0" smtClean="0"/>
              <a:t>価格競争</a:t>
            </a:r>
            <a:endParaRPr kumimoji="1" lang="ja-JP" altLang="en-US" sz="3200" dirty="0"/>
          </a:p>
        </p:txBody>
      </p:sp>
      <p:sp>
        <p:nvSpPr>
          <p:cNvPr id="19" name="下矢印 18"/>
          <p:cNvSpPr/>
          <p:nvPr/>
        </p:nvSpPr>
        <p:spPr>
          <a:xfrm>
            <a:off x="3078566" y="4869160"/>
            <a:ext cx="3005602" cy="51805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2" name="コンテンツ プレースホルダー 2"/>
          <p:cNvSpPr txBox="1">
            <a:spLocks/>
          </p:cNvSpPr>
          <p:nvPr/>
        </p:nvSpPr>
        <p:spPr bwMode="auto">
          <a:xfrm>
            <a:off x="334181" y="5517232"/>
            <a:ext cx="8504558" cy="1080120"/>
          </a:xfrm>
          <a:prstGeom prst="rect">
            <a:avLst/>
          </a:prstGeom>
          <a:noFill/>
          <a:ln w="57150">
            <a:solidFill>
              <a:schemeClr val="bg2"/>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defTabSz="914400">
              <a:spcBef>
                <a:spcPts val="2000"/>
              </a:spcBef>
              <a:buClr>
                <a:srgbClr val="D0FF44"/>
              </a:buClr>
              <a:buSzPct val="110000"/>
              <a:buFont typeface="Wingdings 2" charset="0"/>
              <a:buNone/>
            </a:pPr>
            <a:endParaRPr lang="ja-JP" altLang="en-US">
              <a:solidFill>
                <a:srgbClr val="595959"/>
              </a:solidFill>
            </a:endParaRPr>
          </a:p>
        </p:txBody>
      </p:sp>
      <p:sp>
        <p:nvSpPr>
          <p:cNvPr id="20" name="テキスト ボックス 19"/>
          <p:cNvSpPr txBox="1"/>
          <p:nvPr/>
        </p:nvSpPr>
        <p:spPr>
          <a:xfrm>
            <a:off x="437727" y="5517232"/>
            <a:ext cx="8454753" cy="738664"/>
          </a:xfrm>
          <a:prstGeom prst="rect">
            <a:avLst/>
          </a:prstGeom>
          <a:noFill/>
        </p:spPr>
        <p:txBody>
          <a:bodyPr wrap="square" rtlCol="0">
            <a:spAutoFit/>
          </a:bodyPr>
          <a:lstStyle/>
          <a:p>
            <a:r>
              <a:rPr kumimoji="1" lang="ja-JP" altLang="en-US" sz="1600" dirty="0" smtClean="0"/>
              <a:t>（上記のマーケティング努力の）</a:t>
            </a:r>
            <a:endParaRPr kumimoji="1" lang="en-US" altLang="ja-JP" sz="1600" dirty="0" smtClean="0"/>
          </a:p>
          <a:p>
            <a:r>
              <a:rPr kumimoji="1" lang="ja-JP" altLang="en-US" sz="2600" dirty="0" smtClean="0"/>
              <a:t>投下資本に対する効果は必ずしも連結しないことが多い</a:t>
            </a:r>
            <a:endParaRPr kumimoji="1" lang="ja-JP" altLang="en-US" sz="2600" dirty="0"/>
          </a:p>
        </p:txBody>
      </p:sp>
      <p:sp>
        <p:nvSpPr>
          <p:cNvPr id="63" name="テキスト ボックス 62"/>
          <p:cNvSpPr txBox="1"/>
          <p:nvPr/>
        </p:nvSpPr>
        <p:spPr>
          <a:xfrm>
            <a:off x="5868144" y="6156012"/>
            <a:ext cx="2924075" cy="369332"/>
          </a:xfrm>
          <a:prstGeom prst="rect">
            <a:avLst/>
          </a:prstGeom>
          <a:noFill/>
        </p:spPr>
        <p:txBody>
          <a:bodyPr wrap="square" rtlCol="0">
            <a:spAutoFit/>
          </a:bodyPr>
          <a:lstStyle/>
          <a:p>
            <a:pPr algn="r"/>
            <a:r>
              <a:rPr lang="en-US" altLang="ja-JP" dirty="0" err="1" smtClean="0"/>
              <a:t>Kotler</a:t>
            </a:r>
            <a:r>
              <a:rPr lang="en-US" altLang="ja-JP" dirty="0" smtClean="0"/>
              <a:t> , Keller </a:t>
            </a:r>
            <a:r>
              <a:rPr lang="ja-JP" altLang="en-US" dirty="0" smtClean="0"/>
              <a:t>（</a:t>
            </a:r>
            <a:r>
              <a:rPr lang="en-US" altLang="ja-JP" dirty="0" smtClean="0"/>
              <a:t>200</a:t>
            </a:r>
            <a:r>
              <a:rPr lang="ja-JP" altLang="en-US" dirty="0" smtClean="0"/>
              <a:t>８）</a:t>
            </a:r>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5A1E0EB6-E441-404D-A568-B745D15E2C8E}" type="slidenum">
              <a:rPr lang="ja-JP" altLang="en-US" sz="2800" smtClean="0"/>
              <a:pPr>
                <a:defRPr/>
              </a:pPr>
              <a:t>3</a:t>
            </a:fld>
            <a:endParaRPr lang="ja-JP" altLang="en-US" sz="28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スライド番号プレースホルダ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E614F099-5033-4180-8EB5-3947CB13838B}" type="slidenum">
              <a:rPr lang="ja-JP" altLang="en-US" sz="2800" smtClean="0">
                <a:latin typeface="Arial" charset="0"/>
                <a:ea typeface="ＭＳ Ｐゴシック" charset="-128"/>
              </a:rPr>
              <a:pPr/>
              <a:t>30</a:t>
            </a:fld>
            <a:endParaRPr lang="ja-JP" altLang="en-US" sz="2800" dirty="0" smtClean="0">
              <a:latin typeface="Arial" charset="0"/>
              <a:ea typeface="ＭＳ Ｐゴシック" charset="-128"/>
            </a:endParaRPr>
          </a:p>
        </p:txBody>
      </p:sp>
      <p:grpSp>
        <p:nvGrpSpPr>
          <p:cNvPr id="2" name="グループ化 18"/>
          <p:cNvGrpSpPr>
            <a:grpSpLocks/>
          </p:cNvGrpSpPr>
          <p:nvPr/>
        </p:nvGrpSpPr>
        <p:grpSpPr bwMode="auto">
          <a:xfrm>
            <a:off x="900113" y="2349500"/>
            <a:ext cx="803275" cy="738188"/>
            <a:chOff x="675717" y="3448050"/>
            <a:chExt cx="803486" cy="739334"/>
          </a:xfrm>
        </p:grpSpPr>
        <p:sp>
          <p:nvSpPr>
            <p:cNvPr id="23567" name="テキスト ボックス 5"/>
            <p:cNvSpPr txBox="1">
              <a:spLocks noChangeArrowheads="1"/>
            </p:cNvSpPr>
            <p:nvPr/>
          </p:nvSpPr>
          <p:spPr bwMode="auto">
            <a:xfrm>
              <a:off x="675717" y="3478260"/>
              <a:ext cx="184198" cy="709124"/>
            </a:xfrm>
            <a:prstGeom prst="rect">
              <a:avLst/>
            </a:prstGeom>
            <a:noFill/>
            <a:ln w="9525">
              <a:noFill/>
              <a:miter lim="800000"/>
              <a:headEnd/>
              <a:tailEnd/>
            </a:ln>
          </p:spPr>
          <p:txBody>
            <a:bodyPr wrap="none">
              <a:spAutoFit/>
            </a:bodyPr>
            <a:lstStyle/>
            <a:p>
              <a:pPr>
                <a:defRPr/>
              </a:pPr>
              <a:endParaRPr lang="en-US" altLang="ja-JP" sz="4000" dirty="0">
                <a:solidFill>
                  <a:schemeClr val="tx1">
                    <a:lumMod val="75000"/>
                    <a:lumOff val="25000"/>
                  </a:schemeClr>
                </a:solidFill>
                <a:latin typeface="Arial" pitchFamily="34" charset="0"/>
                <a:ea typeface="ＭＳ Ｐゴシック" pitchFamily="50" charset="-128"/>
              </a:endParaRPr>
            </a:p>
          </p:txBody>
        </p:sp>
        <p:sp>
          <p:nvSpPr>
            <p:cNvPr id="23568" name="テキスト ボックス 13"/>
            <p:cNvSpPr txBox="1">
              <a:spLocks noChangeArrowheads="1"/>
            </p:cNvSpPr>
            <p:nvPr/>
          </p:nvSpPr>
          <p:spPr bwMode="auto">
            <a:xfrm>
              <a:off x="1152092" y="3448050"/>
              <a:ext cx="327111" cy="709124"/>
            </a:xfrm>
            <a:prstGeom prst="rect">
              <a:avLst/>
            </a:prstGeom>
            <a:noFill/>
            <a:ln w="9525">
              <a:noFill/>
              <a:miter lim="800000"/>
              <a:headEnd/>
              <a:tailEnd/>
            </a:ln>
          </p:spPr>
          <p:txBody>
            <a:bodyPr wrap="none">
              <a:spAutoFit/>
            </a:bodyPr>
            <a:lstStyle/>
            <a:p>
              <a:pPr>
                <a:defRPr/>
              </a:pPr>
              <a:r>
                <a:rPr lang="ja-JP" altLang="en-US" sz="4000" dirty="0">
                  <a:solidFill>
                    <a:schemeClr val="tx1">
                      <a:lumMod val="75000"/>
                      <a:lumOff val="25000"/>
                    </a:schemeClr>
                  </a:solidFill>
                  <a:latin typeface="Arial" pitchFamily="34" charset="0"/>
                  <a:ea typeface="ＭＳ Ｐゴシック" pitchFamily="50" charset="-128"/>
                </a:rPr>
                <a:t> </a:t>
              </a:r>
            </a:p>
          </p:txBody>
        </p:sp>
      </p:grpSp>
      <p:grpSp>
        <p:nvGrpSpPr>
          <p:cNvPr id="3" name="グループ化 20"/>
          <p:cNvGrpSpPr>
            <a:grpSpLocks/>
          </p:cNvGrpSpPr>
          <p:nvPr/>
        </p:nvGrpSpPr>
        <p:grpSpPr bwMode="auto">
          <a:xfrm>
            <a:off x="785813" y="3119438"/>
            <a:ext cx="763587" cy="738187"/>
            <a:chOff x="675717" y="4024676"/>
            <a:chExt cx="628138" cy="738690"/>
          </a:xfrm>
        </p:grpSpPr>
        <p:sp>
          <p:nvSpPr>
            <p:cNvPr id="23565" name="テキスト ボックス 13"/>
            <p:cNvSpPr txBox="1">
              <a:spLocks noChangeArrowheads="1"/>
            </p:cNvSpPr>
            <p:nvPr/>
          </p:nvSpPr>
          <p:spPr bwMode="auto">
            <a:xfrm>
              <a:off x="1152370" y="4024676"/>
              <a:ext cx="151485" cy="708507"/>
            </a:xfrm>
            <a:prstGeom prst="rect">
              <a:avLst/>
            </a:prstGeom>
            <a:noFill/>
            <a:ln w="9525">
              <a:noFill/>
              <a:miter lim="800000"/>
              <a:headEnd/>
              <a:tailEnd/>
            </a:ln>
          </p:spPr>
          <p:txBody>
            <a:bodyPr wrap="none">
              <a:spAutoFit/>
            </a:bodyPr>
            <a:lstStyle/>
            <a:p>
              <a:pPr>
                <a:defRPr/>
              </a:pPr>
              <a:endParaRPr lang="ja-JP" altLang="en-US" sz="4000" dirty="0">
                <a:solidFill>
                  <a:schemeClr val="tx1">
                    <a:lumMod val="75000"/>
                    <a:lumOff val="25000"/>
                  </a:schemeClr>
                </a:solidFill>
                <a:latin typeface="Arial" pitchFamily="34" charset="0"/>
                <a:ea typeface="ＭＳ Ｐゴシック" pitchFamily="50" charset="-128"/>
              </a:endParaRPr>
            </a:p>
          </p:txBody>
        </p:sp>
        <p:sp>
          <p:nvSpPr>
            <p:cNvPr id="23566" name="テキスト ボックス 5"/>
            <p:cNvSpPr txBox="1">
              <a:spLocks noChangeArrowheads="1"/>
            </p:cNvSpPr>
            <p:nvPr/>
          </p:nvSpPr>
          <p:spPr bwMode="auto">
            <a:xfrm>
              <a:off x="675717" y="4054859"/>
              <a:ext cx="151485" cy="708507"/>
            </a:xfrm>
            <a:prstGeom prst="rect">
              <a:avLst/>
            </a:prstGeom>
            <a:noFill/>
            <a:ln w="9525">
              <a:noFill/>
              <a:miter lim="800000"/>
              <a:headEnd/>
              <a:tailEnd/>
            </a:ln>
          </p:spPr>
          <p:txBody>
            <a:bodyPr wrap="none">
              <a:spAutoFit/>
            </a:bodyPr>
            <a:lstStyle/>
            <a:p>
              <a:pPr>
                <a:defRPr/>
              </a:pPr>
              <a:endParaRPr lang="en-US" altLang="ja-JP" sz="4000" dirty="0">
                <a:solidFill>
                  <a:schemeClr val="tx1">
                    <a:lumMod val="75000"/>
                    <a:lumOff val="25000"/>
                  </a:schemeClr>
                </a:solidFill>
                <a:latin typeface="Arial" pitchFamily="34" charset="0"/>
                <a:ea typeface="ＭＳ Ｐゴシック" pitchFamily="50" charset="-128"/>
              </a:endParaRPr>
            </a:p>
          </p:txBody>
        </p:sp>
      </p:grpSp>
      <p:grpSp>
        <p:nvGrpSpPr>
          <p:cNvPr id="4" name="グループ化 21"/>
          <p:cNvGrpSpPr>
            <a:grpSpLocks/>
          </p:cNvGrpSpPr>
          <p:nvPr/>
        </p:nvGrpSpPr>
        <p:grpSpPr bwMode="auto">
          <a:xfrm>
            <a:off x="785813" y="1571625"/>
            <a:ext cx="693737" cy="738188"/>
            <a:chOff x="675717" y="3448051"/>
            <a:chExt cx="648649" cy="739331"/>
          </a:xfrm>
        </p:grpSpPr>
        <p:sp>
          <p:nvSpPr>
            <p:cNvPr id="23563" name="テキスト ボックス 5"/>
            <p:cNvSpPr txBox="1">
              <a:spLocks noChangeArrowheads="1"/>
            </p:cNvSpPr>
            <p:nvPr/>
          </p:nvSpPr>
          <p:spPr bwMode="auto">
            <a:xfrm>
              <a:off x="675717" y="3478261"/>
              <a:ext cx="172182" cy="709121"/>
            </a:xfrm>
            <a:prstGeom prst="rect">
              <a:avLst/>
            </a:prstGeom>
            <a:noFill/>
            <a:ln w="9525">
              <a:noFill/>
              <a:miter lim="800000"/>
              <a:headEnd/>
              <a:tailEnd/>
            </a:ln>
          </p:spPr>
          <p:txBody>
            <a:bodyPr wrap="none">
              <a:spAutoFit/>
            </a:bodyPr>
            <a:lstStyle/>
            <a:p>
              <a:pPr>
                <a:defRPr/>
              </a:pPr>
              <a:endParaRPr lang="en-US" altLang="ja-JP" sz="4000" dirty="0">
                <a:solidFill>
                  <a:schemeClr val="tx1">
                    <a:lumMod val="75000"/>
                    <a:lumOff val="25000"/>
                  </a:schemeClr>
                </a:solidFill>
                <a:latin typeface="Arial" pitchFamily="34" charset="0"/>
                <a:ea typeface="ＭＳ Ｐゴシック" pitchFamily="50" charset="-128"/>
              </a:endParaRPr>
            </a:p>
          </p:txBody>
        </p:sp>
        <p:sp>
          <p:nvSpPr>
            <p:cNvPr id="23564" name="テキスト ボックス 13"/>
            <p:cNvSpPr txBox="1">
              <a:spLocks noChangeArrowheads="1"/>
            </p:cNvSpPr>
            <p:nvPr/>
          </p:nvSpPr>
          <p:spPr bwMode="auto">
            <a:xfrm>
              <a:off x="1152184" y="3448051"/>
              <a:ext cx="172182" cy="709121"/>
            </a:xfrm>
            <a:prstGeom prst="rect">
              <a:avLst/>
            </a:prstGeom>
            <a:noFill/>
            <a:ln w="9525">
              <a:noFill/>
              <a:miter lim="800000"/>
              <a:headEnd/>
              <a:tailEnd/>
            </a:ln>
          </p:spPr>
          <p:txBody>
            <a:bodyPr wrap="none">
              <a:spAutoFit/>
            </a:bodyPr>
            <a:lstStyle/>
            <a:p>
              <a:pPr>
                <a:defRPr/>
              </a:pPr>
              <a:endParaRPr lang="ja-JP" altLang="en-US" sz="4000" dirty="0">
                <a:solidFill>
                  <a:schemeClr val="tx1">
                    <a:lumMod val="75000"/>
                    <a:lumOff val="25000"/>
                  </a:schemeClr>
                </a:solidFill>
                <a:latin typeface="Arial" pitchFamily="34" charset="0"/>
                <a:ea typeface="ＭＳ Ｐゴシック" pitchFamily="50" charset="-128"/>
              </a:endParaRPr>
            </a:p>
          </p:txBody>
        </p:sp>
      </p:grpSp>
      <p:grpSp>
        <p:nvGrpSpPr>
          <p:cNvPr id="5" name="グループ化 24"/>
          <p:cNvGrpSpPr>
            <a:grpSpLocks/>
          </p:cNvGrpSpPr>
          <p:nvPr/>
        </p:nvGrpSpPr>
        <p:grpSpPr bwMode="auto">
          <a:xfrm>
            <a:off x="642938" y="4572000"/>
            <a:ext cx="660400" cy="1046163"/>
            <a:chOff x="675717" y="3448049"/>
            <a:chExt cx="661100" cy="1046496"/>
          </a:xfrm>
        </p:grpSpPr>
        <p:sp>
          <p:nvSpPr>
            <p:cNvPr id="23561" name="テキスト ボックス 5"/>
            <p:cNvSpPr txBox="1">
              <a:spLocks noChangeArrowheads="1"/>
            </p:cNvSpPr>
            <p:nvPr/>
          </p:nvSpPr>
          <p:spPr bwMode="auto">
            <a:xfrm>
              <a:off x="675717" y="3478222"/>
              <a:ext cx="184345" cy="1016323"/>
            </a:xfrm>
            <a:prstGeom prst="rect">
              <a:avLst/>
            </a:prstGeom>
            <a:noFill/>
            <a:ln w="9525">
              <a:noFill/>
              <a:miter lim="800000"/>
              <a:headEnd/>
              <a:tailEnd/>
            </a:ln>
          </p:spPr>
          <p:txBody>
            <a:bodyPr wrap="none">
              <a:spAutoFit/>
            </a:bodyPr>
            <a:lstStyle/>
            <a:p>
              <a:pPr>
                <a:defRPr/>
              </a:pPr>
              <a:endParaRPr lang="en-US" altLang="ja-JP" sz="6000" dirty="0">
                <a:solidFill>
                  <a:schemeClr val="tx1">
                    <a:lumMod val="75000"/>
                    <a:lumOff val="25000"/>
                  </a:schemeClr>
                </a:solidFill>
                <a:latin typeface="Arial" pitchFamily="34" charset="0"/>
                <a:ea typeface="ＭＳ Ｐゴシック" pitchFamily="50" charset="-128"/>
              </a:endParaRPr>
            </a:p>
          </p:txBody>
        </p:sp>
        <p:sp>
          <p:nvSpPr>
            <p:cNvPr id="23562" name="テキスト ボックス 13"/>
            <p:cNvSpPr txBox="1">
              <a:spLocks noChangeArrowheads="1"/>
            </p:cNvSpPr>
            <p:nvPr/>
          </p:nvSpPr>
          <p:spPr bwMode="auto">
            <a:xfrm>
              <a:off x="1152472" y="3448049"/>
              <a:ext cx="184345" cy="1016323"/>
            </a:xfrm>
            <a:prstGeom prst="rect">
              <a:avLst/>
            </a:prstGeom>
            <a:noFill/>
            <a:ln w="9525">
              <a:noFill/>
              <a:miter lim="800000"/>
              <a:headEnd/>
              <a:tailEnd/>
            </a:ln>
          </p:spPr>
          <p:txBody>
            <a:bodyPr wrap="none">
              <a:spAutoFit/>
            </a:bodyPr>
            <a:lstStyle/>
            <a:p>
              <a:pPr>
                <a:defRPr/>
              </a:pPr>
              <a:endParaRPr lang="ja-JP" altLang="en-US" sz="6000" dirty="0">
                <a:solidFill>
                  <a:schemeClr val="tx1">
                    <a:lumMod val="75000"/>
                    <a:lumOff val="25000"/>
                  </a:schemeClr>
                </a:solidFill>
                <a:latin typeface="Arial" pitchFamily="34" charset="0"/>
                <a:ea typeface="ＭＳ Ｐゴシック" pitchFamily="50" charset="-128"/>
              </a:endParaRPr>
            </a:p>
          </p:txBody>
        </p:sp>
      </p:grpSp>
      <p:grpSp>
        <p:nvGrpSpPr>
          <p:cNvPr id="6" name="グループ化 29"/>
          <p:cNvGrpSpPr>
            <a:grpSpLocks/>
          </p:cNvGrpSpPr>
          <p:nvPr/>
        </p:nvGrpSpPr>
        <p:grpSpPr bwMode="auto">
          <a:xfrm>
            <a:off x="503238" y="260350"/>
            <a:ext cx="8137525" cy="865188"/>
            <a:chOff x="503548" y="260648"/>
            <a:chExt cx="8136904" cy="864096"/>
          </a:xfrm>
        </p:grpSpPr>
        <p:sp>
          <p:nvSpPr>
            <p:cNvPr id="28" name="テキスト ボックス 3"/>
            <p:cNvSpPr txBox="1">
              <a:spLocks noChangeArrowheads="1"/>
            </p:cNvSpPr>
            <p:nvPr/>
          </p:nvSpPr>
          <p:spPr bwMode="auto">
            <a:xfrm>
              <a:off x="503548" y="260648"/>
              <a:ext cx="2646676" cy="829948"/>
            </a:xfrm>
            <a:prstGeom prst="rect">
              <a:avLst/>
            </a:prstGeom>
            <a:noFill/>
            <a:ln w="9525">
              <a:noFill/>
              <a:miter lim="800000"/>
              <a:headEnd/>
              <a:tailEnd/>
            </a:ln>
          </p:spPr>
          <p:txBody>
            <a:bodyPr wrap="none">
              <a:spAutoFit/>
            </a:bodyPr>
            <a:lstStyle/>
            <a:p>
              <a:pPr>
                <a:defRPr/>
              </a:pPr>
              <a:r>
                <a:rPr lang="ja-JP" altLang="en-US" sz="4800" dirty="0" smtClean="0">
                  <a:solidFill>
                    <a:srgbClr val="000000"/>
                  </a:solidFill>
                  <a:latin typeface="Arial" pitchFamily="34" charset="0"/>
                  <a:ea typeface="ＭＳ Ｐゴシック" pitchFamily="50" charset="-128"/>
                </a:rPr>
                <a:t>調査</a:t>
              </a:r>
              <a:r>
                <a:rPr lang="ja-JP" altLang="en-US" sz="4800" dirty="0">
                  <a:solidFill>
                    <a:srgbClr val="000000"/>
                  </a:solidFill>
                  <a:latin typeface="Arial" pitchFamily="34" charset="0"/>
                  <a:ea typeface="ＭＳ Ｐゴシック" pitchFamily="50" charset="-128"/>
                </a:rPr>
                <a:t>概要</a:t>
              </a:r>
              <a:endParaRPr lang="en-US" altLang="ja-JP" sz="4800" dirty="0">
                <a:solidFill>
                  <a:srgbClr val="000000"/>
                </a:solidFill>
                <a:latin typeface="Arial" pitchFamily="34" charset="0"/>
                <a:ea typeface="ＭＳ Ｐゴシック" pitchFamily="50" charset="-128"/>
              </a:endParaRPr>
            </a:p>
          </p:txBody>
        </p:sp>
        <p:cxnSp>
          <p:nvCxnSpPr>
            <p:cNvPr id="29" name="直線コネクタ 28"/>
            <p:cNvCxnSpPr/>
            <p:nvPr/>
          </p:nvCxnSpPr>
          <p:spPr>
            <a:xfrm>
              <a:off x="503548" y="1124744"/>
              <a:ext cx="8136904" cy="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7" name="グループ化 20"/>
          <p:cNvGrpSpPr>
            <a:grpSpLocks/>
          </p:cNvGrpSpPr>
          <p:nvPr/>
        </p:nvGrpSpPr>
        <p:grpSpPr bwMode="auto">
          <a:xfrm>
            <a:off x="785813" y="3905250"/>
            <a:ext cx="763587" cy="738188"/>
            <a:chOff x="675717" y="4024676"/>
            <a:chExt cx="628138" cy="738690"/>
          </a:xfrm>
        </p:grpSpPr>
        <p:sp>
          <p:nvSpPr>
            <p:cNvPr id="22" name="テキスト ボックス 13"/>
            <p:cNvSpPr txBox="1">
              <a:spLocks noChangeArrowheads="1"/>
            </p:cNvSpPr>
            <p:nvPr/>
          </p:nvSpPr>
          <p:spPr bwMode="auto">
            <a:xfrm>
              <a:off x="1152370" y="4024676"/>
              <a:ext cx="151485" cy="708506"/>
            </a:xfrm>
            <a:prstGeom prst="rect">
              <a:avLst/>
            </a:prstGeom>
            <a:noFill/>
            <a:ln w="9525">
              <a:noFill/>
              <a:miter lim="800000"/>
              <a:headEnd/>
              <a:tailEnd/>
            </a:ln>
          </p:spPr>
          <p:txBody>
            <a:bodyPr wrap="none">
              <a:spAutoFit/>
            </a:bodyPr>
            <a:lstStyle/>
            <a:p>
              <a:pPr>
                <a:defRPr/>
              </a:pPr>
              <a:endParaRPr lang="ja-JP" altLang="en-US" sz="4000" dirty="0">
                <a:solidFill>
                  <a:schemeClr val="tx1">
                    <a:lumMod val="75000"/>
                    <a:lumOff val="25000"/>
                  </a:schemeClr>
                </a:solidFill>
                <a:latin typeface="Arial" pitchFamily="34" charset="0"/>
                <a:ea typeface="ＭＳ Ｐゴシック" pitchFamily="50" charset="-128"/>
              </a:endParaRPr>
            </a:p>
          </p:txBody>
        </p:sp>
        <p:sp>
          <p:nvSpPr>
            <p:cNvPr id="23" name="テキスト ボックス 5"/>
            <p:cNvSpPr txBox="1">
              <a:spLocks noChangeArrowheads="1"/>
            </p:cNvSpPr>
            <p:nvPr/>
          </p:nvSpPr>
          <p:spPr bwMode="auto">
            <a:xfrm>
              <a:off x="675717" y="4054860"/>
              <a:ext cx="151485" cy="708506"/>
            </a:xfrm>
            <a:prstGeom prst="rect">
              <a:avLst/>
            </a:prstGeom>
            <a:noFill/>
            <a:ln w="9525">
              <a:noFill/>
              <a:miter lim="800000"/>
              <a:headEnd/>
              <a:tailEnd/>
            </a:ln>
          </p:spPr>
          <p:txBody>
            <a:bodyPr wrap="none">
              <a:spAutoFit/>
            </a:bodyPr>
            <a:lstStyle/>
            <a:p>
              <a:pPr>
                <a:defRPr/>
              </a:pPr>
              <a:endParaRPr lang="en-US" altLang="ja-JP" sz="4000" dirty="0">
                <a:solidFill>
                  <a:schemeClr val="tx1">
                    <a:lumMod val="75000"/>
                    <a:lumOff val="25000"/>
                  </a:schemeClr>
                </a:solidFill>
                <a:latin typeface="Arial" pitchFamily="34" charset="0"/>
                <a:ea typeface="ＭＳ Ｐゴシック" pitchFamily="50" charset="-128"/>
              </a:endParaRPr>
            </a:p>
          </p:txBody>
        </p:sp>
      </p:grpSp>
      <p:grpSp>
        <p:nvGrpSpPr>
          <p:cNvPr id="8" name="グループ化 20"/>
          <p:cNvGrpSpPr>
            <a:grpSpLocks/>
          </p:cNvGrpSpPr>
          <p:nvPr/>
        </p:nvGrpSpPr>
        <p:grpSpPr bwMode="auto">
          <a:xfrm>
            <a:off x="785813" y="5619750"/>
            <a:ext cx="763587" cy="738188"/>
            <a:chOff x="675717" y="4024676"/>
            <a:chExt cx="628138" cy="738690"/>
          </a:xfrm>
        </p:grpSpPr>
        <p:sp>
          <p:nvSpPr>
            <p:cNvPr id="25" name="テキスト ボックス 13"/>
            <p:cNvSpPr txBox="1">
              <a:spLocks noChangeArrowheads="1"/>
            </p:cNvSpPr>
            <p:nvPr/>
          </p:nvSpPr>
          <p:spPr bwMode="auto">
            <a:xfrm>
              <a:off x="1152370" y="4024676"/>
              <a:ext cx="151485" cy="708506"/>
            </a:xfrm>
            <a:prstGeom prst="rect">
              <a:avLst/>
            </a:prstGeom>
            <a:noFill/>
            <a:ln w="9525">
              <a:noFill/>
              <a:miter lim="800000"/>
              <a:headEnd/>
              <a:tailEnd/>
            </a:ln>
          </p:spPr>
          <p:txBody>
            <a:bodyPr wrap="none">
              <a:spAutoFit/>
            </a:bodyPr>
            <a:lstStyle/>
            <a:p>
              <a:pPr>
                <a:defRPr/>
              </a:pPr>
              <a:endParaRPr lang="ja-JP" altLang="en-US" sz="4000" dirty="0">
                <a:solidFill>
                  <a:schemeClr val="tx1">
                    <a:lumMod val="75000"/>
                    <a:lumOff val="25000"/>
                  </a:schemeClr>
                </a:solidFill>
                <a:latin typeface="Arial" pitchFamily="34" charset="0"/>
                <a:ea typeface="ＭＳ Ｐゴシック" pitchFamily="50" charset="-128"/>
              </a:endParaRPr>
            </a:p>
          </p:txBody>
        </p:sp>
        <p:sp>
          <p:nvSpPr>
            <p:cNvPr id="26" name="テキスト ボックス 5"/>
            <p:cNvSpPr txBox="1">
              <a:spLocks noChangeArrowheads="1"/>
            </p:cNvSpPr>
            <p:nvPr/>
          </p:nvSpPr>
          <p:spPr bwMode="auto">
            <a:xfrm>
              <a:off x="675717" y="4054860"/>
              <a:ext cx="151485" cy="708506"/>
            </a:xfrm>
            <a:prstGeom prst="rect">
              <a:avLst/>
            </a:prstGeom>
            <a:noFill/>
            <a:ln w="9525">
              <a:noFill/>
              <a:miter lim="800000"/>
              <a:headEnd/>
              <a:tailEnd/>
            </a:ln>
          </p:spPr>
          <p:txBody>
            <a:bodyPr wrap="none">
              <a:spAutoFit/>
            </a:bodyPr>
            <a:lstStyle/>
            <a:p>
              <a:pPr>
                <a:defRPr/>
              </a:pPr>
              <a:endParaRPr lang="en-US" altLang="ja-JP" sz="4000" dirty="0">
                <a:solidFill>
                  <a:schemeClr val="tx1">
                    <a:lumMod val="75000"/>
                    <a:lumOff val="25000"/>
                  </a:schemeClr>
                </a:solidFill>
                <a:latin typeface="Arial" pitchFamily="34" charset="0"/>
                <a:ea typeface="ＭＳ Ｐゴシック" pitchFamily="50" charset="-128"/>
              </a:endParaRPr>
            </a:p>
          </p:txBody>
        </p:sp>
      </p:grpSp>
      <p:sp>
        <p:nvSpPr>
          <p:cNvPr id="32" name="正方形/長方形 31"/>
          <p:cNvSpPr/>
          <p:nvPr/>
        </p:nvSpPr>
        <p:spPr bwMode="auto">
          <a:xfrm>
            <a:off x="899592" y="1700808"/>
            <a:ext cx="7272337" cy="4464496"/>
          </a:xfrm>
          <a:prstGeom prst="rect">
            <a:avLst/>
          </a:prstGeom>
          <a:ln/>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ja-JP" altLang="en-US"/>
          </a:p>
        </p:txBody>
      </p:sp>
      <p:sp>
        <p:nvSpPr>
          <p:cNvPr id="36877" name="テキスト ボックス 29"/>
          <p:cNvSpPr txBox="1">
            <a:spLocks noChangeArrowheads="1"/>
          </p:cNvSpPr>
          <p:nvPr/>
        </p:nvSpPr>
        <p:spPr bwMode="auto">
          <a:xfrm>
            <a:off x="1260130" y="2176294"/>
            <a:ext cx="6552304" cy="3046988"/>
          </a:xfrm>
          <a:prstGeom prst="rect">
            <a:avLst/>
          </a:prstGeom>
          <a:noFill/>
          <a:ln w="9525">
            <a:noFill/>
            <a:miter lim="800000"/>
            <a:headEnd/>
            <a:tailEnd/>
          </a:ln>
        </p:spPr>
        <p:txBody>
          <a:bodyPr>
            <a:spAutoFit/>
          </a:bodyPr>
          <a:lstStyle/>
          <a:p>
            <a:r>
              <a:rPr lang="en-US" altLang="ja-JP" sz="3200" dirty="0">
                <a:solidFill>
                  <a:srgbClr val="000000"/>
                </a:solidFill>
              </a:rPr>
              <a:t>【</a:t>
            </a:r>
            <a:r>
              <a:rPr lang="ja-JP" altLang="en-US" sz="3200" dirty="0">
                <a:solidFill>
                  <a:srgbClr val="000000"/>
                </a:solidFill>
              </a:rPr>
              <a:t>調査対象</a:t>
            </a:r>
            <a:r>
              <a:rPr lang="en-US" altLang="ja-JP" sz="3200" dirty="0">
                <a:solidFill>
                  <a:srgbClr val="000000"/>
                </a:solidFill>
              </a:rPr>
              <a:t>】</a:t>
            </a:r>
            <a:r>
              <a:rPr lang="ja-JP" altLang="en-US" sz="3200" dirty="0">
                <a:solidFill>
                  <a:srgbClr val="000000"/>
                </a:solidFill>
              </a:rPr>
              <a:t>　</a:t>
            </a:r>
            <a:r>
              <a:rPr lang="en-US" altLang="ja-JP" sz="3200" dirty="0" smtClean="0">
                <a:solidFill>
                  <a:srgbClr val="000000"/>
                </a:solidFill>
              </a:rPr>
              <a:t>Facebook</a:t>
            </a:r>
            <a:r>
              <a:rPr lang="ja-JP" altLang="en-US" sz="3200" dirty="0" smtClean="0">
                <a:solidFill>
                  <a:srgbClr val="000000"/>
                </a:solidFill>
              </a:rPr>
              <a:t>ユーザー</a:t>
            </a:r>
            <a:endParaRPr lang="en-US" altLang="ja-JP" sz="3200" dirty="0">
              <a:solidFill>
                <a:srgbClr val="000000"/>
              </a:solidFill>
            </a:endParaRPr>
          </a:p>
          <a:p>
            <a:r>
              <a:rPr lang="en-US" altLang="ja-JP" sz="3200" dirty="0">
                <a:solidFill>
                  <a:srgbClr val="000000"/>
                </a:solidFill>
              </a:rPr>
              <a:t>【</a:t>
            </a:r>
            <a:r>
              <a:rPr lang="ja-JP" altLang="en-US" sz="3200" dirty="0">
                <a:solidFill>
                  <a:srgbClr val="000000"/>
                </a:solidFill>
              </a:rPr>
              <a:t>調査方法</a:t>
            </a:r>
            <a:r>
              <a:rPr lang="en-US" altLang="ja-JP" sz="3200" dirty="0">
                <a:solidFill>
                  <a:srgbClr val="000000"/>
                </a:solidFill>
              </a:rPr>
              <a:t>】</a:t>
            </a:r>
            <a:r>
              <a:rPr lang="ja-JP" altLang="en-US" sz="3200" dirty="0">
                <a:solidFill>
                  <a:srgbClr val="000000"/>
                </a:solidFill>
              </a:rPr>
              <a:t>　</a:t>
            </a:r>
            <a:r>
              <a:rPr lang="ja-JP" altLang="en-US" sz="3200" dirty="0" smtClean="0">
                <a:solidFill>
                  <a:srgbClr val="000000"/>
                </a:solidFill>
              </a:rPr>
              <a:t>インターネット・質問紙</a:t>
            </a:r>
            <a:r>
              <a:rPr lang="ja-JP" altLang="en-US" sz="3200" dirty="0">
                <a:solidFill>
                  <a:srgbClr val="000000"/>
                </a:solidFill>
              </a:rPr>
              <a:t>を用いた実験</a:t>
            </a:r>
            <a:endParaRPr lang="en-US" altLang="ja-JP" sz="3200" dirty="0">
              <a:solidFill>
                <a:srgbClr val="000000"/>
              </a:solidFill>
            </a:endParaRPr>
          </a:p>
          <a:p>
            <a:r>
              <a:rPr lang="en-US" altLang="ja-JP" sz="3200" dirty="0">
                <a:solidFill>
                  <a:srgbClr val="000000"/>
                </a:solidFill>
              </a:rPr>
              <a:t>【</a:t>
            </a:r>
            <a:r>
              <a:rPr lang="ja-JP" altLang="en-US" sz="3200" dirty="0">
                <a:solidFill>
                  <a:srgbClr val="000000"/>
                </a:solidFill>
              </a:rPr>
              <a:t>調査期間</a:t>
            </a:r>
            <a:r>
              <a:rPr lang="en-US" altLang="ja-JP" sz="3200" dirty="0">
                <a:solidFill>
                  <a:srgbClr val="000000"/>
                </a:solidFill>
              </a:rPr>
              <a:t>】</a:t>
            </a:r>
            <a:r>
              <a:rPr lang="ja-JP" altLang="en-US" sz="3200" dirty="0">
                <a:solidFill>
                  <a:srgbClr val="000000"/>
                </a:solidFill>
              </a:rPr>
              <a:t>　</a:t>
            </a:r>
            <a:r>
              <a:rPr lang="en-US" altLang="ja-JP" sz="3200" dirty="0" smtClean="0">
                <a:solidFill>
                  <a:srgbClr val="000000"/>
                </a:solidFill>
              </a:rPr>
              <a:t>2011</a:t>
            </a:r>
            <a:r>
              <a:rPr lang="ja-JP" altLang="en-US" sz="3200" dirty="0" smtClean="0">
                <a:solidFill>
                  <a:srgbClr val="000000"/>
                </a:solidFill>
              </a:rPr>
              <a:t>年</a:t>
            </a:r>
            <a:r>
              <a:rPr lang="en-US" altLang="ja-JP" sz="3200" dirty="0">
                <a:solidFill>
                  <a:srgbClr val="000000"/>
                </a:solidFill>
              </a:rPr>
              <a:t>12</a:t>
            </a:r>
            <a:r>
              <a:rPr lang="ja-JP" altLang="en-US" sz="3200" dirty="0">
                <a:solidFill>
                  <a:srgbClr val="000000"/>
                </a:solidFill>
              </a:rPr>
              <a:t>月</a:t>
            </a:r>
            <a:endParaRPr lang="en-US" altLang="ja-JP" sz="3200" dirty="0">
              <a:solidFill>
                <a:srgbClr val="000000"/>
              </a:solidFill>
            </a:endParaRPr>
          </a:p>
          <a:p>
            <a:r>
              <a:rPr lang="en-US" altLang="ja-JP" sz="3200" dirty="0">
                <a:solidFill>
                  <a:srgbClr val="000000"/>
                </a:solidFill>
              </a:rPr>
              <a:t>【</a:t>
            </a:r>
            <a:r>
              <a:rPr lang="ja-JP" altLang="en-US" sz="3200" dirty="0">
                <a:solidFill>
                  <a:srgbClr val="000000"/>
                </a:solidFill>
              </a:rPr>
              <a:t>サンプルサイズ</a:t>
            </a:r>
            <a:r>
              <a:rPr lang="en-US" altLang="ja-JP" sz="3200" dirty="0" smtClean="0">
                <a:solidFill>
                  <a:srgbClr val="000000"/>
                </a:solidFill>
              </a:rPr>
              <a:t>】</a:t>
            </a:r>
            <a:r>
              <a:rPr lang="ja-JP" altLang="en-US" sz="3200" dirty="0" smtClean="0">
                <a:solidFill>
                  <a:srgbClr val="000000"/>
                </a:solidFill>
              </a:rPr>
              <a:t>（有効回答数</a:t>
            </a:r>
            <a:r>
              <a:rPr lang="en-US" altLang="ja-JP" sz="3200" dirty="0" smtClean="0">
                <a:solidFill>
                  <a:srgbClr val="000000"/>
                </a:solidFill>
              </a:rPr>
              <a:t>  )</a:t>
            </a:r>
          </a:p>
          <a:p>
            <a:r>
              <a:rPr lang="en-US" altLang="ja-JP" sz="3200" dirty="0" smtClean="0">
                <a:solidFill>
                  <a:srgbClr val="000000"/>
                </a:solidFill>
              </a:rPr>
              <a:t>【</a:t>
            </a:r>
            <a:r>
              <a:rPr lang="ja-JP" altLang="en-US" sz="3200" dirty="0">
                <a:solidFill>
                  <a:srgbClr val="000000"/>
                </a:solidFill>
              </a:rPr>
              <a:t>分析方法</a:t>
            </a:r>
            <a:r>
              <a:rPr lang="en-US" altLang="ja-JP" sz="3200" dirty="0">
                <a:solidFill>
                  <a:srgbClr val="000000"/>
                </a:solidFill>
              </a:rPr>
              <a:t>】</a:t>
            </a:r>
            <a:r>
              <a:rPr lang="ja-JP" altLang="en-US" sz="3200" dirty="0">
                <a:solidFill>
                  <a:srgbClr val="000000"/>
                </a:solidFill>
              </a:rPr>
              <a:t>　</a:t>
            </a:r>
            <a:r>
              <a:rPr lang="ja-JP" altLang="en-US" sz="3200" dirty="0" smtClean="0">
                <a:solidFill>
                  <a:srgbClr val="000000"/>
                </a:solidFill>
              </a:rPr>
              <a:t>重回帰分析</a:t>
            </a:r>
            <a:r>
              <a:rPr lang="ja-JP" altLang="en-US" sz="3200" dirty="0">
                <a:solidFill>
                  <a:srgbClr val="000000"/>
                </a:solidFill>
              </a:rPr>
              <a:t>　　　　　　　　　　　　　　　　</a:t>
            </a:r>
          </a:p>
        </p:txBody>
      </p:sp>
    </p:spTree>
    <p:extLst>
      <p:ext uri="{BB962C8B-B14F-4D97-AF65-F5344CB8AC3E}">
        <p14:creationId xmlns:p14="http://schemas.microsoft.com/office/powerpoint/2010/main" val="197906552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5A1E0EB6-E441-404D-A568-B745D15E2C8E}" type="slidenum">
              <a:rPr lang="ja-JP" altLang="en-US" sz="2800" smtClean="0"/>
              <a:pPr>
                <a:defRPr/>
              </a:pPr>
              <a:t>31</a:t>
            </a:fld>
            <a:endParaRPr lang="ja-JP" altLang="en-US" dirty="0"/>
          </a:p>
        </p:txBody>
      </p:sp>
      <p:graphicFrame>
        <p:nvGraphicFramePr>
          <p:cNvPr id="3" name="オブジェクト 2"/>
          <p:cNvGraphicFramePr>
            <a:graphicFrameLocks noChangeAspect="1"/>
          </p:cNvGraphicFramePr>
          <p:nvPr>
            <p:extLst>
              <p:ext uri="{D42A27DB-BD31-4B8C-83A1-F6EECF244321}">
                <p14:modId xmlns:p14="http://schemas.microsoft.com/office/powerpoint/2010/main" val="649693868"/>
              </p:ext>
            </p:extLst>
          </p:nvPr>
        </p:nvGraphicFramePr>
        <p:xfrm>
          <a:off x="251520" y="1426196"/>
          <a:ext cx="3625726" cy="1714772"/>
        </p:xfrm>
        <a:graphic>
          <a:graphicData uri="http://schemas.openxmlformats.org/presentationml/2006/ole">
            <mc:AlternateContent xmlns:mc="http://schemas.openxmlformats.org/markup-compatibility/2006">
              <mc:Choice xmlns:v="urn:schemas-microsoft-com:vml" Requires="v">
                <p:oleObj spid="_x0000_s1050" name="文書" r:id="rId4" imgW="6337300" imgH="2997200" progId="Word.Document.12">
                  <p:embed/>
                </p:oleObj>
              </mc:Choice>
              <mc:Fallback>
                <p:oleObj name="文書" r:id="rId4" imgW="6337300" imgH="2997200" progId="Word.Document.12">
                  <p:embed/>
                  <p:pic>
                    <p:nvPicPr>
                      <p:cNvPr id="0" name=""/>
                      <p:cNvPicPr/>
                      <p:nvPr/>
                    </p:nvPicPr>
                    <p:blipFill>
                      <a:blip r:embed="rId5"/>
                      <a:stretch>
                        <a:fillRect/>
                      </a:stretch>
                    </p:blipFill>
                    <p:spPr>
                      <a:xfrm>
                        <a:off x="251520" y="1426196"/>
                        <a:ext cx="3625726" cy="1714772"/>
                      </a:xfrm>
                      <a:prstGeom prst="rect">
                        <a:avLst/>
                      </a:prstGeom>
                    </p:spPr>
                  </p:pic>
                </p:oleObj>
              </mc:Fallback>
            </mc:AlternateContent>
          </a:graphicData>
        </a:graphic>
      </p:graphicFrame>
      <p:graphicFrame>
        <p:nvGraphicFramePr>
          <p:cNvPr id="4" name="オブジェクト 3"/>
          <p:cNvGraphicFramePr>
            <a:graphicFrameLocks noChangeAspect="1"/>
          </p:cNvGraphicFramePr>
          <p:nvPr>
            <p:extLst>
              <p:ext uri="{D42A27DB-BD31-4B8C-83A1-F6EECF244321}">
                <p14:modId xmlns:p14="http://schemas.microsoft.com/office/powerpoint/2010/main" val="832478094"/>
              </p:ext>
            </p:extLst>
          </p:nvPr>
        </p:nvGraphicFramePr>
        <p:xfrm>
          <a:off x="246837" y="3429000"/>
          <a:ext cx="4402038" cy="1614375"/>
        </p:xfrm>
        <a:graphic>
          <a:graphicData uri="http://schemas.openxmlformats.org/presentationml/2006/ole">
            <mc:AlternateContent xmlns:mc="http://schemas.openxmlformats.org/markup-compatibility/2006">
              <mc:Choice xmlns:v="urn:schemas-microsoft-com:vml" Requires="v">
                <p:oleObj spid="_x0000_s1051" name="文書" r:id="rId7" imgW="6337300" imgH="2324100" progId="Word.Document.12">
                  <p:embed/>
                </p:oleObj>
              </mc:Choice>
              <mc:Fallback>
                <p:oleObj name="文書" r:id="rId7" imgW="6337300" imgH="2324100" progId="Word.Document.12">
                  <p:embed/>
                  <p:pic>
                    <p:nvPicPr>
                      <p:cNvPr id="0" name=""/>
                      <p:cNvPicPr/>
                      <p:nvPr/>
                    </p:nvPicPr>
                    <p:blipFill>
                      <a:blip r:embed="rId8"/>
                      <a:stretch>
                        <a:fillRect/>
                      </a:stretch>
                    </p:blipFill>
                    <p:spPr>
                      <a:xfrm>
                        <a:off x="246837" y="3429000"/>
                        <a:ext cx="4402038" cy="1614375"/>
                      </a:xfrm>
                      <a:prstGeom prst="rect">
                        <a:avLst/>
                      </a:prstGeom>
                    </p:spPr>
                  </p:pic>
                </p:oleObj>
              </mc:Fallback>
            </mc:AlternateContent>
          </a:graphicData>
        </a:graphic>
      </p:graphicFrame>
      <p:graphicFrame>
        <p:nvGraphicFramePr>
          <p:cNvPr id="5" name="オブジェクト 4"/>
          <p:cNvGraphicFramePr>
            <a:graphicFrameLocks noChangeAspect="1"/>
          </p:cNvGraphicFramePr>
          <p:nvPr>
            <p:extLst>
              <p:ext uri="{D42A27DB-BD31-4B8C-83A1-F6EECF244321}">
                <p14:modId xmlns:p14="http://schemas.microsoft.com/office/powerpoint/2010/main" val="3507666298"/>
              </p:ext>
            </p:extLst>
          </p:nvPr>
        </p:nvGraphicFramePr>
        <p:xfrm>
          <a:off x="251520" y="5229200"/>
          <a:ext cx="4032771" cy="1624423"/>
        </p:xfrm>
        <a:graphic>
          <a:graphicData uri="http://schemas.openxmlformats.org/presentationml/2006/ole">
            <mc:AlternateContent xmlns:mc="http://schemas.openxmlformats.org/markup-compatibility/2006">
              <mc:Choice xmlns:v="urn:schemas-microsoft-com:vml" Requires="v">
                <p:oleObj spid="_x0000_s1052" name="文書" r:id="rId10" imgW="6337300" imgH="2552700" progId="Word.Document.12">
                  <p:embed/>
                </p:oleObj>
              </mc:Choice>
              <mc:Fallback>
                <p:oleObj name="文書" r:id="rId10" imgW="6337300" imgH="2552700" progId="Word.Document.12">
                  <p:embed/>
                  <p:pic>
                    <p:nvPicPr>
                      <p:cNvPr id="0" name=""/>
                      <p:cNvPicPr/>
                      <p:nvPr/>
                    </p:nvPicPr>
                    <p:blipFill>
                      <a:blip r:embed="rId11"/>
                      <a:stretch>
                        <a:fillRect/>
                      </a:stretch>
                    </p:blipFill>
                    <p:spPr>
                      <a:xfrm>
                        <a:off x="251520" y="5229200"/>
                        <a:ext cx="4032771" cy="1624423"/>
                      </a:xfrm>
                      <a:prstGeom prst="rect">
                        <a:avLst/>
                      </a:prstGeom>
                    </p:spPr>
                  </p:pic>
                </p:oleObj>
              </mc:Fallback>
            </mc:AlternateContent>
          </a:graphicData>
        </a:graphic>
      </p:graphicFrame>
      <p:sp>
        <p:nvSpPr>
          <p:cNvPr id="6" name="テキスト ボックス 3"/>
          <p:cNvSpPr txBox="1">
            <a:spLocks noChangeArrowheads="1"/>
          </p:cNvSpPr>
          <p:nvPr/>
        </p:nvSpPr>
        <p:spPr bwMode="auto">
          <a:xfrm>
            <a:off x="503238" y="260350"/>
            <a:ext cx="4644826" cy="830997"/>
          </a:xfrm>
          <a:prstGeom prst="rect">
            <a:avLst/>
          </a:prstGeom>
          <a:noFill/>
          <a:ln w="9525">
            <a:noFill/>
            <a:miter lim="800000"/>
            <a:headEnd/>
            <a:tailEnd/>
          </a:ln>
        </p:spPr>
        <p:txBody>
          <a:bodyPr wrap="square">
            <a:spAutoFit/>
          </a:bodyPr>
          <a:lstStyle/>
          <a:p>
            <a:pPr>
              <a:defRPr/>
            </a:pPr>
            <a:r>
              <a:rPr lang="ja-JP" altLang="en-US" sz="4800" dirty="0" smtClean="0">
                <a:solidFill>
                  <a:srgbClr val="000000"/>
                </a:solidFill>
                <a:latin typeface="Arial" pitchFamily="34" charset="0"/>
                <a:ea typeface="ＭＳ Ｐゴシック" pitchFamily="50" charset="-128"/>
              </a:rPr>
              <a:t>調査票の概要１</a:t>
            </a:r>
            <a:endParaRPr lang="en-US" altLang="ja-JP" sz="4800" dirty="0">
              <a:solidFill>
                <a:srgbClr val="000000"/>
              </a:solidFill>
              <a:latin typeface="Arial" pitchFamily="34" charset="0"/>
              <a:ea typeface="ＭＳ Ｐゴシック" pitchFamily="50" charset="-128"/>
            </a:endParaRPr>
          </a:p>
        </p:txBody>
      </p:sp>
      <p:cxnSp>
        <p:nvCxnSpPr>
          <p:cNvPr id="7" name="直線コネクタ 6"/>
          <p:cNvCxnSpPr/>
          <p:nvPr/>
        </p:nvCxnSpPr>
        <p:spPr bwMode="auto">
          <a:xfrm>
            <a:off x="503238" y="1125538"/>
            <a:ext cx="81375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8" name="テキスト ボックス 7"/>
          <p:cNvSpPr txBox="1"/>
          <p:nvPr/>
        </p:nvSpPr>
        <p:spPr>
          <a:xfrm>
            <a:off x="3995936" y="1645334"/>
            <a:ext cx="4912617" cy="646331"/>
          </a:xfrm>
          <a:prstGeom prst="rect">
            <a:avLst/>
          </a:prstGeom>
          <a:noFill/>
        </p:spPr>
        <p:txBody>
          <a:bodyPr wrap="square" rtlCol="0">
            <a:spAutoFit/>
          </a:bodyPr>
          <a:lstStyle/>
          <a:p>
            <a:r>
              <a:rPr lang="en-US" altLang="ja-JP" dirty="0" smtClean="0"/>
              <a:t>§</a:t>
            </a:r>
            <a:r>
              <a:rPr lang="ja-JP" altLang="en-US" dirty="0" smtClean="0"/>
              <a:t>１</a:t>
            </a:r>
            <a:r>
              <a:rPr lang="en-US" altLang="ja-JP" dirty="0" smtClean="0"/>
              <a:t>→</a:t>
            </a:r>
            <a:r>
              <a:rPr lang="ja-JP" altLang="en-US" dirty="0" smtClean="0"/>
              <a:t>３つの問題から、被験者の</a:t>
            </a:r>
            <a:r>
              <a:rPr lang="en-US" altLang="ja-JP" dirty="0" smtClean="0"/>
              <a:t>SNS</a:t>
            </a:r>
            <a:r>
              <a:rPr lang="ja-JP" altLang="en-US" dirty="0" smtClean="0"/>
              <a:t>上での期待の区分についてみていく。</a:t>
            </a:r>
            <a:endParaRPr kumimoji="1" lang="ja-JP" altLang="en-US" dirty="0"/>
          </a:p>
        </p:txBody>
      </p:sp>
      <p:sp>
        <p:nvSpPr>
          <p:cNvPr id="10" name="テキスト ボックス 9"/>
          <p:cNvSpPr txBox="1"/>
          <p:nvPr/>
        </p:nvSpPr>
        <p:spPr>
          <a:xfrm>
            <a:off x="4535919" y="2457828"/>
            <a:ext cx="2912276" cy="646331"/>
          </a:xfrm>
          <a:prstGeom prst="rect">
            <a:avLst/>
          </a:prstGeom>
          <a:noFill/>
        </p:spPr>
        <p:txBody>
          <a:bodyPr wrap="none" rtlCol="0">
            <a:spAutoFit/>
          </a:bodyPr>
          <a:lstStyle/>
          <a:p>
            <a:r>
              <a:rPr kumimoji="1" lang="ja-JP" altLang="en-US" dirty="0" smtClean="0"/>
              <a:t>期待度５、４</a:t>
            </a:r>
            <a:r>
              <a:rPr kumimoji="1" lang="en-US" altLang="ja-JP" dirty="0" smtClean="0"/>
              <a:t>→</a:t>
            </a:r>
            <a:r>
              <a:rPr kumimoji="1" lang="ja-JP" altLang="en-US" dirty="0" smtClean="0"/>
              <a:t>確固たる期待</a:t>
            </a:r>
            <a:endParaRPr kumimoji="1" lang="en-US" altLang="ja-JP" dirty="0" smtClean="0"/>
          </a:p>
          <a:p>
            <a:r>
              <a:rPr lang="ja-JP" altLang="en-US" dirty="0" smtClean="0"/>
              <a:t>期待度２、１</a:t>
            </a:r>
            <a:r>
              <a:rPr lang="en-US" altLang="ja-JP" dirty="0" smtClean="0"/>
              <a:t>→</a:t>
            </a:r>
            <a:r>
              <a:rPr lang="ja-JP" altLang="en-US" dirty="0" smtClean="0"/>
              <a:t>隠された期待</a:t>
            </a:r>
            <a:endParaRPr lang="en-US" altLang="ja-JP" dirty="0"/>
          </a:p>
        </p:txBody>
      </p:sp>
      <p:sp>
        <p:nvSpPr>
          <p:cNvPr id="12" name="テキスト ボックス 11"/>
          <p:cNvSpPr txBox="1"/>
          <p:nvPr/>
        </p:nvSpPr>
        <p:spPr>
          <a:xfrm>
            <a:off x="4849310" y="3735110"/>
            <a:ext cx="4332774" cy="646331"/>
          </a:xfrm>
          <a:prstGeom prst="rect">
            <a:avLst/>
          </a:prstGeom>
          <a:noFill/>
        </p:spPr>
        <p:txBody>
          <a:bodyPr wrap="none" rtlCol="0">
            <a:spAutoFit/>
          </a:bodyPr>
          <a:lstStyle/>
          <a:p>
            <a:r>
              <a:rPr lang="en-US" altLang="ja-JP" dirty="0" smtClean="0"/>
              <a:t>§</a:t>
            </a:r>
            <a:r>
              <a:rPr lang="ja-JP" altLang="en-US" dirty="0" smtClean="0"/>
              <a:t>２・３</a:t>
            </a:r>
            <a:r>
              <a:rPr lang="en-US" altLang="ja-JP" dirty="0" smtClean="0"/>
              <a:t>→</a:t>
            </a:r>
            <a:r>
              <a:rPr lang="ja-JP" altLang="en-US" dirty="0" smtClean="0"/>
              <a:t>それぞれ認知的信頼、感情的信頼</a:t>
            </a:r>
            <a:endParaRPr lang="en-US" altLang="ja-JP" dirty="0" smtClean="0"/>
          </a:p>
          <a:p>
            <a:r>
              <a:rPr kumimoji="1" lang="ja-JP" altLang="en-US" dirty="0" smtClean="0"/>
              <a:t>を計る質問。</a:t>
            </a:r>
            <a:endParaRPr kumimoji="1" lang="ja-JP" altLang="en-US" dirty="0"/>
          </a:p>
        </p:txBody>
      </p:sp>
      <p:sp>
        <p:nvSpPr>
          <p:cNvPr id="13" name="テキスト ボックス 12"/>
          <p:cNvSpPr txBox="1"/>
          <p:nvPr/>
        </p:nvSpPr>
        <p:spPr>
          <a:xfrm>
            <a:off x="4707724" y="5518973"/>
            <a:ext cx="4011435" cy="646331"/>
          </a:xfrm>
          <a:prstGeom prst="rect">
            <a:avLst/>
          </a:prstGeom>
          <a:noFill/>
        </p:spPr>
        <p:txBody>
          <a:bodyPr wrap="none" rtlCol="0">
            <a:spAutoFit/>
          </a:bodyPr>
          <a:lstStyle/>
          <a:p>
            <a:r>
              <a:rPr kumimoji="1" lang="ja-JP" altLang="en-US" dirty="0" smtClean="0"/>
              <a:t>期待度５、４</a:t>
            </a:r>
            <a:r>
              <a:rPr kumimoji="1" lang="en-US" altLang="ja-JP" dirty="0" smtClean="0"/>
              <a:t>→</a:t>
            </a:r>
            <a:r>
              <a:rPr lang="ja-JP" altLang="en-US" dirty="0" smtClean="0"/>
              <a:t>それぞれの信頼が発生。</a:t>
            </a:r>
            <a:endParaRPr kumimoji="1" lang="en-US" altLang="ja-JP" dirty="0" smtClean="0"/>
          </a:p>
          <a:p>
            <a:r>
              <a:rPr lang="ja-JP" altLang="en-US" dirty="0" smtClean="0"/>
              <a:t>期待度２、１</a:t>
            </a:r>
            <a:r>
              <a:rPr lang="en-US" altLang="ja-JP" dirty="0" smtClean="0"/>
              <a:t>→</a:t>
            </a:r>
            <a:r>
              <a:rPr lang="ja-JP" altLang="en-US" dirty="0" smtClean="0"/>
              <a:t>信頼の発生なし。</a:t>
            </a:r>
            <a:endParaRPr lang="en-US" altLang="ja-JP" dirty="0"/>
          </a:p>
        </p:txBody>
      </p:sp>
      <p:sp>
        <p:nvSpPr>
          <p:cNvPr id="14" name="正方形/長方形 13"/>
          <p:cNvSpPr/>
          <p:nvPr/>
        </p:nvSpPr>
        <p:spPr>
          <a:xfrm>
            <a:off x="267818" y="1052736"/>
            <a:ext cx="470840" cy="369332"/>
          </a:xfrm>
          <a:prstGeom prst="rect">
            <a:avLst/>
          </a:prstGeom>
        </p:spPr>
        <p:txBody>
          <a:bodyPr wrap="none">
            <a:spAutoFit/>
          </a:bodyPr>
          <a:lstStyle/>
          <a:p>
            <a:r>
              <a:rPr lang="en-US" altLang="ja-JP" dirty="0"/>
              <a:t>§</a:t>
            </a:r>
            <a:r>
              <a:rPr lang="ja-JP" altLang="en-US" dirty="0"/>
              <a:t>１</a:t>
            </a:r>
          </a:p>
        </p:txBody>
      </p:sp>
      <p:sp>
        <p:nvSpPr>
          <p:cNvPr id="15" name="正方形/長方形 14"/>
          <p:cNvSpPr/>
          <p:nvPr/>
        </p:nvSpPr>
        <p:spPr>
          <a:xfrm>
            <a:off x="251520" y="2996952"/>
            <a:ext cx="470840" cy="369332"/>
          </a:xfrm>
          <a:prstGeom prst="rect">
            <a:avLst/>
          </a:prstGeom>
        </p:spPr>
        <p:txBody>
          <a:bodyPr wrap="none">
            <a:spAutoFit/>
          </a:bodyPr>
          <a:lstStyle/>
          <a:p>
            <a:r>
              <a:rPr lang="en-US" altLang="ja-JP" dirty="0"/>
              <a:t>§</a:t>
            </a:r>
            <a:r>
              <a:rPr lang="ja-JP" altLang="en-US" dirty="0"/>
              <a:t>２</a:t>
            </a:r>
          </a:p>
        </p:txBody>
      </p:sp>
      <p:sp>
        <p:nvSpPr>
          <p:cNvPr id="16" name="テキスト ボックス 15"/>
          <p:cNvSpPr txBox="1"/>
          <p:nvPr/>
        </p:nvSpPr>
        <p:spPr>
          <a:xfrm>
            <a:off x="267818" y="4869160"/>
            <a:ext cx="470840" cy="369332"/>
          </a:xfrm>
          <a:prstGeom prst="rect">
            <a:avLst/>
          </a:prstGeom>
          <a:noFill/>
        </p:spPr>
        <p:txBody>
          <a:bodyPr wrap="none" rtlCol="0">
            <a:spAutoFit/>
          </a:bodyPr>
          <a:lstStyle/>
          <a:p>
            <a:r>
              <a:rPr kumimoji="1" lang="en-US" altLang="ja-JP" dirty="0" smtClean="0"/>
              <a:t>§</a:t>
            </a:r>
            <a:r>
              <a:rPr kumimoji="1" lang="ja-JP" altLang="en-US" dirty="0" smtClean="0"/>
              <a:t>３</a:t>
            </a:r>
            <a:endParaRPr kumimoji="1" lang="ja-JP" altLang="en-US" dirty="0"/>
          </a:p>
        </p:txBody>
      </p:sp>
    </p:spTree>
    <p:extLst>
      <p:ext uri="{BB962C8B-B14F-4D97-AF65-F5344CB8AC3E}">
        <p14:creationId xmlns:p14="http://schemas.microsoft.com/office/powerpoint/2010/main" val="137484323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5A1E0EB6-E441-404D-A568-B745D15E2C8E}" type="slidenum">
              <a:rPr lang="ja-JP" altLang="en-US" sz="2800" smtClean="0"/>
              <a:pPr>
                <a:defRPr/>
              </a:pPr>
              <a:t>32</a:t>
            </a:fld>
            <a:endParaRPr lang="ja-JP" altLang="en-US" sz="2800"/>
          </a:p>
        </p:txBody>
      </p:sp>
      <p:graphicFrame>
        <p:nvGraphicFramePr>
          <p:cNvPr id="4" name="オブジェクト 3"/>
          <p:cNvGraphicFramePr>
            <a:graphicFrameLocks noChangeAspect="1"/>
          </p:cNvGraphicFramePr>
          <p:nvPr>
            <p:extLst>
              <p:ext uri="{D42A27DB-BD31-4B8C-83A1-F6EECF244321}">
                <p14:modId xmlns:p14="http://schemas.microsoft.com/office/powerpoint/2010/main" val="1187300369"/>
              </p:ext>
            </p:extLst>
          </p:nvPr>
        </p:nvGraphicFramePr>
        <p:xfrm>
          <a:off x="64741" y="2059107"/>
          <a:ext cx="4922190" cy="2160240"/>
        </p:xfrm>
        <a:graphic>
          <a:graphicData uri="http://schemas.openxmlformats.org/presentationml/2006/ole">
            <mc:AlternateContent xmlns:mc="http://schemas.openxmlformats.org/markup-compatibility/2006">
              <mc:Choice xmlns:v="urn:schemas-microsoft-com:vml" Requires="v">
                <p:oleObj spid="_x0000_s2058" name="文書" r:id="rId4" imgW="6337300" imgH="2781300" progId="Word.Document.12">
                  <p:embed/>
                </p:oleObj>
              </mc:Choice>
              <mc:Fallback>
                <p:oleObj name="文書" r:id="rId4" imgW="6337300" imgH="2781300" progId="Word.Document.12">
                  <p:embed/>
                  <p:pic>
                    <p:nvPicPr>
                      <p:cNvPr id="0" name=""/>
                      <p:cNvPicPr/>
                      <p:nvPr/>
                    </p:nvPicPr>
                    <p:blipFill>
                      <a:blip r:embed="rId5"/>
                      <a:stretch>
                        <a:fillRect/>
                      </a:stretch>
                    </p:blipFill>
                    <p:spPr>
                      <a:xfrm>
                        <a:off x="64741" y="2059107"/>
                        <a:ext cx="4922190" cy="2160240"/>
                      </a:xfrm>
                      <a:prstGeom prst="rect">
                        <a:avLst/>
                      </a:prstGeom>
                    </p:spPr>
                  </p:pic>
                </p:oleObj>
              </mc:Fallback>
            </mc:AlternateContent>
          </a:graphicData>
        </a:graphic>
      </p:graphicFrame>
      <p:sp>
        <p:nvSpPr>
          <p:cNvPr id="6" name="テキスト ボックス 5"/>
          <p:cNvSpPr txBox="1"/>
          <p:nvPr/>
        </p:nvSpPr>
        <p:spPr>
          <a:xfrm>
            <a:off x="5092509" y="2059107"/>
            <a:ext cx="3594291" cy="646331"/>
          </a:xfrm>
          <a:prstGeom prst="rect">
            <a:avLst/>
          </a:prstGeom>
          <a:noFill/>
        </p:spPr>
        <p:txBody>
          <a:bodyPr wrap="none" rtlCol="0">
            <a:spAutoFit/>
          </a:bodyPr>
          <a:lstStyle/>
          <a:p>
            <a:r>
              <a:rPr lang="en-US" altLang="ja-JP" dirty="0" smtClean="0"/>
              <a:t>§</a:t>
            </a:r>
            <a:r>
              <a:rPr lang="ja-JP" altLang="en-US" dirty="0" smtClean="0"/>
              <a:t>４</a:t>
            </a:r>
            <a:r>
              <a:rPr lang="en-US" altLang="ja-JP" dirty="0" smtClean="0"/>
              <a:t>→</a:t>
            </a:r>
            <a:r>
              <a:rPr lang="ja-JP" altLang="en-US" dirty="0" smtClean="0"/>
              <a:t>企業との関係性に関する質問</a:t>
            </a:r>
            <a:endParaRPr lang="en-US" altLang="ja-JP" dirty="0" smtClean="0"/>
          </a:p>
          <a:p>
            <a:r>
              <a:rPr kumimoji="1" lang="ja-JP" altLang="en-US" dirty="0" smtClean="0"/>
              <a:t>項目。</a:t>
            </a:r>
            <a:endParaRPr kumimoji="1" lang="ja-JP" altLang="en-US" dirty="0"/>
          </a:p>
        </p:txBody>
      </p:sp>
      <p:sp>
        <p:nvSpPr>
          <p:cNvPr id="7" name="テキスト ボックス 3"/>
          <p:cNvSpPr txBox="1">
            <a:spLocks noChangeArrowheads="1"/>
          </p:cNvSpPr>
          <p:nvPr/>
        </p:nvSpPr>
        <p:spPr bwMode="auto">
          <a:xfrm>
            <a:off x="503237" y="260350"/>
            <a:ext cx="4811839" cy="830997"/>
          </a:xfrm>
          <a:prstGeom prst="rect">
            <a:avLst/>
          </a:prstGeom>
          <a:noFill/>
          <a:ln w="9525">
            <a:noFill/>
            <a:miter lim="800000"/>
            <a:headEnd/>
            <a:tailEnd/>
          </a:ln>
        </p:spPr>
        <p:txBody>
          <a:bodyPr wrap="square">
            <a:spAutoFit/>
          </a:bodyPr>
          <a:lstStyle/>
          <a:p>
            <a:pPr>
              <a:defRPr/>
            </a:pPr>
            <a:r>
              <a:rPr lang="ja-JP" altLang="en-US" sz="4800" dirty="0" smtClean="0">
                <a:solidFill>
                  <a:srgbClr val="000000"/>
                </a:solidFill>
                <a:latin typeface="Arial" pitchFamily="34" charset="0"/>
                <a:ea typeface="ＭＳ Ｐゴシック" pitchFamily="50" charset="-128"/>
              </a:rPr>
              <a:t>調査票の概要２</a:t>
            </a:r>
            <a:endParaRPr lang="en-US" altLang="ja-JP" sz="4800" dirty="0">
              <a:solidFill>
                <a:srgbClr val="000000"/>
              </a:solidFill>
              <a:latin typeface="Arial" pitchFamily="34" charset="0"/>
              <a:ea typeface="ＭＳ Ｐゴシック" pitchFamily="50" charset="-128"/>
            </a:endParaRPr>
          </a:p>
        </p:txBody>
      </p:sp>
      <p:cxnSp>
        <p:nvCxnSpPr>
          <p:cNvPr id="8" name="直線コネクタ 7"/>
          <p:cNvCxnSpPr/>
          <p:nvPr/>
        </p:nvCxnSpPr>
        <p:spPr bwMode="auto">
          <a:xfrm>
            <a:off x="503238" y="1125538"/>
            <a:ext cx="81375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9" name="テキスト ボックス 8"/>
          <p:cNvSpPr txBox="1"/>
          <p:nvPr/>
        </p:nvSpPr>
        <p:spPr>
          <a:xfrm>
            <a:off x="5080444" y="3139227"/>
            <a:ext cx="3828923" cy="646331"/>
          </a:xfrm>
          <a:prstGeom prst="rect">
            <a:avLst/>
          </a:prstGeom>
          <a:noFill/>
        </p:spPr>
        <p:txBody>
          <a:bodyPr wrap="square" rtlCol="0">
            <a:spAutoFit/>
          </a:bodyPr>
          <a:lstStyle/>
          <a:p>
            <a:r>
              <a:rPr kumimoji="1" lang="ja-JP" altLang="en-US" dirty="0" smtClean="0"/>
              <a:t>評価５、４</a:t>
            </a:r>
            <a:r>
              <a:rPr kumimoji="1" lang="en-US" altLang="ja-JP" dirty="0" smtClean="0"/>
              <a:t>→</a:t>
            </a:r>
            <a:r>
              <a:rPr lang="ja-JP" altLang="en-US" dirty="0" smtClean="0"/>
              <a:t>関係性が構築できている。</a:t>
            </a:r>
            <a:endParaRPr kumimoji="1" lang="en-US" altLang="ja-JP" dirty="0" smtClean="0"/>
          </a:p>
          <a:p>
            <a:r>
              <a:rPr lang="ja-JP" altLang="en-US" dirty="0" smtClean="0"/>
              <a:t>評価２、１</a:t>
            </a:r>
            <a:r>
              <a:rPr lang="en-US" altLang="ja-JP" dirty="0" smtClean="0"/>
              <a:t>→</a:t>
            </a:r>
            <a:r>
              <a:rPr lang="ja-JP" altLang="en-US" dirty="0" smtClean="0"/>
              <a:t>関係性構築できていない。</a:t>
            </a:r>
            <a:endParaRPr lang="en-US" altLang="ja-JP" dirty="0"/>
          </a:p>
        </p:txBody>
      </p:sp>
      <p:sp>
        <p:nvSpPr>
          <p:cNvPr id="10" name="テキスト ボックス 9"/>
          <p:cNvSpPr txBox="1"/>
          <p:nvPr/>
        </p:nvSpPr>
        <p:spPr>
          <a:xfrm>
            <a:off x="194629" y="4653136"/>
            <a:ext cx="7766181" cy="646331"/>
          </a:xfrm>
          <a:prstGeom prst="rect">
            <a:avLst/>
          </a:prstGeom>
          <a:noFill/>
        </p:spPr>
        <p:txBody>
          <a:bodyPr wrap="none" rtlCol="0">
            <a:spAutoFit/>
          </a:bodyPr>
          <a:lstStyle/>
          <a:p>
            <a:r>
              <a:rPr kumimoji="1" lang="ja-JP" altLang="en-US" dirty="0" smtClean="0"/>
              <a:t>まず、</a:t>
            </a:r>
            <a:r>
              <a:rPr lang="en-US" altLang="ja-JP" dirty="0" smtClean="0"/>
              <a:t>§</a:t>
            </a:r>
            <a:r>
              <a:rPr lang="ja-JP" altLang="en-US" dirty="0" smtClean="0"/>
              <a:t>１と</a:t>
            </a:r>
            <a:r>
              <a:rPr lang="en-US" altLang="ja-JP" dirty="0" smtClean="0"/>
              <a:t>§</a:t>
            </a:r>
            <a:r>
              <a:rPr lang="ja-JP" altLang="en-US" dirty="0" smtClean="0"/>
              <a:t>２、</a:t>
            </a:r>
            <a:r>
              <a:rPr lang="en-US" altLang="ja-JP" dirty="0" smtClean="0"/>
              <a:t>§</a:t>
            </a:r>
            <a:r>
              <a:rPr lang="ja-JP" altLang="en-US" dirty="0" smtClean="0"/>
              <a:t>３の関わりを調べ、期待度と信頼の関係性の関わりを調べる。</a:t>
            </a:r>
            <a:endParaRPr kumimoji="1" lang="en-US" altLang="ja-JP" dirty="0"/>
          </a:p>
          <a:p>
            <a:r>
              <a:rPr lang="ja-JP" altLang="en-US" dirty="0" smtClean="0"/>
              <a:t>次に、それぞれの信頼と関係性構築の有無をしらべている。</a:t>
            </a:r>
            <a:endParaRPr kumimoji="1" lang="ja-JP" altLang="en-US" dirty="0"/>
          </a:p>
        </p:txBody>
      </p:sp>
      <p:sp>
        <p:nvSpPr>
          <p:cNvPr id="11" name="正方形/長方形 10"/>
          <p:cNvSpPr/>
          <p:nvPr/>
        </p:nvSpPr>
        <p:spPr>
          <a:xfrm>
            <a:off x="64741" y="1668002"/>
            <a:ext cx="470840" cy="369332"/>
          </a:xfrm>
          <a:prstGeom prst="rect">
            <a:avLst/>
          </a:prstGeom>
        </p:spPr>
        <p:txBody>
          <a:bodyPr wrap="none">
            <a:spAutoFit/>
          </a:bodyPr>
          <a:lstStyle/>
          <a:p>
            <a:r>
              <a:rPr lang="en-US" altLang="ja-JP" dirty="0"/>
              <a:t>§</a:t>
            </a:r>
            <a:r>
              <a:rPr lang="ja-JP" altLang="en-US" dirty="0"/>
              <a:t>４</a:t>
            </a:r>
          </a:p>
        </p:txBody>
      </p:sp>
    </p:spTree>
    <p:extLst>
      <p:ext uri="{BB962C8B-B14F-4D97-AF65-F5344CB8AC3E}">
        <p14:creationId xmlns:p14="http://schemas.microsoft.com/office/powerpoint/2010/main" val="221950697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コンテンツ プレースホルダー 2"/>
          <p:cNvSpPr txBox="1">
            <a:spLocks/>
          </p:cNvSpPr>
          <p:nvPr/>
        </p:nvSpPr>
        <p:spPr bwMode="auto">
          <a:xfrm>
            <a:off x="404813" y="1247775"/>
            <a:ext cx="7556500" cy="550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9250" indent="-349250">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defTabSz="914400">
              <a:spcBef>
                <a:spcPts val="2000"/>
              </a:spcBef>
              <a:buClr>
                <a:srgbClr val="D0FF44"/>
              </a:buClr>
              <a:buSzPct val="110000"/>
              <a:buFont typeface="Wingdings 2" charset="0"/>
              <a:buChar char=""/>
            </a:pPr>
            <a:r>
              <a:rPr lang="ja-JP" altLang="en-US" sz="3200" dirty="0">
                <a:solidFill>
                  <a:srgbClr val="595959"/>
                </a:solidFill>
              </a:rPr>
              <a:t>問題意識</a:t>
            </a:r>
            <a:endParaRPr lang="fr-FR" altLang="ja-JP" sz="3200" dirty="0">
              <a:solidFill>
                <a:srgbClr val="595959"/>
              </a:solidFill>
            </a:endParaRPr>
          </a:p>
          <a:p>
            <a:pPr defTabSz="914400">
              <a:spcBef>
                <a:spcPts val="2000"/>
              </a:spcBef>
              <a:buClr>
                <a:srgbClr val="D0FF44"/>
              </a:buClr>
              <a:buSzPct val="110000"/>
              <a:buFont typeface="Wingdings 2" charset="0"/>
              <a:buChar char=""/>
            </a:pPr>
            <a:r>
              <a:rPr lang="ja-JP" altLang="en-US" sz="3200" dirty="0">
                <a:solidFill>
                  <a:srgbClr val="595959"/>
                </a:solidFill>
              </a:rPr>
              <a:t>研究目的</a:t>
            </a:r>
            <a:endParaRPr lang="fr-FR" altLang="ja-JP" sz="3200" dirty="0">
              <a:solidFill>
                <a:srgbClr val="595959"/>
              </a:solidFill>
            </a:endParaRPr>
          </a:p>
          <a:p>
            <a:pPr defTabSz="914400">
              <a:spcBef>
                <a:spcPts val="2000"/>
              </a:spcBef>
              <a:buClr>
                <a:srgbClr val="D0FF44"/>
              </a:buClr>
              <a:buSzPct val="110000"/>
              <a:buFont typeface="Wingdings 2" charset="0"/>
              <a:buChar char=""/>
            </a:pPr>
            <a:r>
              <a:rPr lang="ja-JP" altLang="en-US" sz="3200" dirty="0" smtClean="0">
                <a:solidFill>
                  <a:srgbClr val="595959"/>
                </a:solidFill>
              </a:rPr>
              <a:t>仮説の</a:t>
            </a:r>
            <a:r>
              <a:rPr lang="ja-JP" altLang="en-US" sz="3200" dirty="0">
                <a:solidFill>
                  <a:srgbClr val="595959"/>
                </a:solidFill>
              </a:rPr>
              <a:t>導出</a:t>
            </a:r>
            <a:endParaRPr lang="en-US" altLang="ja-JP" sz="3200" dirty="0">
              <a:solidFill>
                <a:srgbClr val="595959"/>
              </a:solidFill>
            </a:endParaRPr>
          </a:p>
          <a:p>
            <a:pPr defTabSz="914400">
              <a:spcBef>
                <a:spcPts val="2000"/>
              </a:spcBef>
              <a:buClr>
                <a:srgbClr val="D0FF44"/>
              </a:buClr>
              <a:buSzPct val="110000"/>
              <a:buFont typeface="Wingdings 2" charset="0"/>
              <a:buChar char=""/>
            </a:pPr>
            <a:r>
              <a:rPr lang="ja-JP" altLang="en-US" sz="3200" dirty="0" smtClean="0">
                <a:solidFill>
                  <a:srgbClr val="595959"/>
                </a:solidFill>
              </a:rPr>
              <a:t>仮説の検証</a:t>
            </a:r>
            <a:endParaRPr lang="en-US" altLang="ja-JP" sz="3200" dirty="0" smtClean="0">
              <a:solidFill>
                <a:srgbClr val="595959"/>
              </a:solidFill>
            </a:endParaRPr>
          </a:p>
          <a:p>
            <a:pPr defTabSz="914400">
              <a:spcBef>
                <a:spcPts val="2000"/>
              </a:spcBef>
              <a:buClr>
                <a:srgbClr val="D0FF44"/>
              </a:buClr>
              <a:buSzPct val="110000"/>
              <a:buFont typeface="Wingdings 2" charset="0"/>
              <a:buChar char=""/>
            </a:pPr>
            <a:r>
              <a:rPr lang="ja-JP" altLang="en-US" sz="5400" dirty="0" smtClean="0">
                <a:solidFill>
                  <a:srgbClr val="595959"/>
                </a:solidFill>
              </a:rPr>
              <a:t>インプリケーション</a:t>
            </a:r>
            <a:endParaRPr lang="en-US" altLang="ja-JP" sz="5400" dirty="0" smtClean="0">
              <a:solidFill>
                <a:srgbClr val="595959"/>
              </a:solidFill>
            </a:endParaRPr>
          </a:p>
          <a:p>
            <a:pPr defTabSz="914400">
              <a:spcBef>
                <a:spcPts val="2000"/>
              </a:spcBef>
              <a:buClr>
                <a:srgbClr val="D0FF44"/>
              </a:buClr>
              <a:buSzPct val="110000"/>
              <a:buFont typeface="Wingdings 2" charset="0"/>
              <a:buChar char=""/>
            </a:pPr>
            <a:r>
              <a:rPr lang="ja-JP" altLang="en-US" sz="3200" dirty="0" smtClean="0">
                <a:solidFill>
                  <a:srgbClr val="595959"/>
                </a:solidFill>
              </a:rPr>
              <a:t>課題</a:t>
            </a:r>
            <a:endParaRPr lang="en-US" altLang="ja-JP" sz="3200" dirty="0">
              <a:solidFill>
                <a:srgbClr val="595959"/>
              </a:solidFill>
            </a:endParaRPr>
          </a:p>
        </p:txBody>
      </p:sp>
      <p:sp>
        <p:nvSpPr>
          <p:cNvPr id="6" name="テキスト ボックス 5"/>
          <p:cNvSpPr txBox="1"/>
          <p:nvPr/>
        </p:nvSpPr>
        <p:spPr>
          <a:xfrm>
            <a:off x="125413" y="398463"/>
            <a:ext cx="6380162" cy="708025"/>
          </a:xfrm>
          <a:prstGeom prst="rect">
            <a:avLst/>
          </a:prstGeom>
          <a:noFill/>
        </p:spPr>
        <p:txBody>
          <a:bodyPr>
            <a:spAutoFit/>
          </a:bodyPr>
          <a:lstStyle/>
          <a:p>
            <a:pPr fontAlgn="auto">
              <a:spcBef>
                <a:spcPts val="0"/>
              </a:spcBef>
              <a:spcAft>
                <a:spcPts val="0"/>
              </a:spcAft>
              <a:defRPr/>
            </a:pPr>
            <a:r>
              <a:rPr lang="ja-JP" altLang="en-US" sz="4000" dirty="0">
                <a:solidFill>
                  <a:schemeClr val="accent4">
                    <a:lumMod val="75000"/>
                  </a:schemeClr>
                </a:solidFill>
                <a:latin typeface="+mn-lt"/>
                <a:ea typeface="+mn-ea"/>
                <a:cs typeface="+mn-cs"/>
              </a:rPr>
              <a:t>研究の流れ</a:t>
            </a:r>
          </a:p>
        </p:txBody>
      </p:sp>
      <p:cxnSp>
        <p:nvCxnSpPr>
          <p:cNvPr id="8" name="直線コネクタ 7"/>
          <p:cNvCxnSpPr/>
          <p:nvPr/>
        </p:nvCxnSpPr>
        <p:spPr>
          <a:xfrm>
            <a:off x="125413" y="1106488"/>
            <a:ext cx="8728075"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図 8"/>
          <p:cNvPicPr>
            <a:picLocks noChangeAspect="1"/>
          </p:cNvPicPr>
          <p:nvPr/>
        </p:nvPicPr>
        <p:blipFill>
          <a:blip r:embed="rId3">
            <a:duotone>
              <a:schemeClr val="accent1">
                <a:shade val="45000"/>
                <a:satMod val="135000"/>
              </a:schemeClr>
              <a:prstClr val="white"/>
            </a:duotone>
            <a:extLst/>
          </a:blip>
          <a:stretch>
            <a:fillRect/>
          </a:stretch>
        </p:blipFill>
        <p:spPr>
          <a:xfrm>
            <a:off x="6964256" y="4552174"/>
            <a:ext cx="2071124" cy="2071124"/>
          </a:xfrm>
          <a:prstGeom prst="rect">
            <a:avLst/>
          </a:prstGeom>
          <a:effectLst>
            <a:outerShdw blurRad="50800" dist="38100" dir="13500000" algn="br" rotWithShape="0">
              <a:prstClr val="black">
                <a:alpha val="40000"/>
              </a:prstClr>
            </a:outerShdw>
            <a:reflection blurRad="6350" stA="50000" endA="295" endPos="92000" dist="101600" dir="5400000" sy="-100000" algn="bl" rotWithShape="0"/>
          </a:effectLst>
          <a:scene3d>
            <a:camera prst="perspectiveLeft"/>
            <a:lightRig rig="threePt" dir="t"/>
          </a:scene3d>
        </p:spPr>
      </p:pic>
      <p:sp>
        <p:nvSpPr>
          <p:cNvPr id="10" name="正方形/長方形 9"/>
          <p:cNvSpPr/>
          <p:nvPr/>
        </p:nvSpPr>
        <p:spPr>
          <a:xfrm>
            <a:off x="404813" y="4149080"/>
            <a:ext cx="5823371" cy="1029097"/>
          </a:xfrm>
          <a:prstGeom prst="rect">
            <a:avLst/>
          </a:prstGeom>
          <a:noFill/>
          <a:ln w="57150" cap="rnd" cmpd="sng">
            <a:prstDash val="sysDash"/>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ja-JP" altLang="en-US"/>
          </a:p>
        </p:txBody>
      </p:sp>
      <p:sp>
        <p:nvSpPr>
          <p:cNvPr id="2" name="スライド番号プレースホルダー 1"/>
          <p:cNvSpPr>
            <a:spLocks noGrp="1"/>
          </p:cNvSpPr>
          <p:nvPr>
            <p:ph type="sldNum" sz="quarter" idx="12"/>
          </p:nvPr>
        </p:nvSpPr>
        <p:spPr/>
        <p:txBody>
          <a:bodyPr/>
          <a:lstStyle/>
          <a:p>
            <a:pPr>
              <a:defRPr/>
            </a:pPr>
            <a:fld id="{5A1E0EB6-E441-404D-A568-B745D15E2C8E}" type="slidenum">
              <a:rPr lang="ja-JP" altLang="en-US" sz="2800" smtClean="0"/>
              <a:pPr>
                <a:defRPr/>
              </a:pPr>
              <a:t>33</a:t>
            </a:fld>
            <a:endParaRPr lang="ja-JP" altLang="en-US" sz="2800" dirty="0"/>
          </a:p>
        </p:txBody>
      </p:sp>
    </p:spTree>
    <p:extLst>
      <p:ext uri="{BB962C8B-B14F-4D97-AF65-F5344CB8AC3E}">
        <p14:creationId xmlns:p14="http://schemas.microsoft.com/office/powerpoint/2010/main" val="262932853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25413" y="398463"/>
            <a:ext cx="6380162" cy="769937"/>
          </a:xfrm>
          <a:prstGeom prst="rect">
            <a:avLst/>
          </a:prstGeom>
          <a:noFill/>
        </p:spPr>
        <p:txBody>
          <a:bodyPr>
            <a:spAutoFit/>
          </a:bodyPr>
          <a:lstStyle/>
          <a:p>
            <a:pPr fontAlgn="auto">
              <a:spcBef>
                <a:spcPts val="0"/>
              </a:spcBef>
              <a:spcAft>
                <a:spcPts val="0"/>
              </a:spcAft>
              <a:defRPr/>
            </a:pPr>
            <a:r>
              <a:rPr lang="ja-JP" altLang="en-US" sz="4400" dirty="0" smtClean="0">
                <a:latin typeface="+mn-lt"/>
                <a:ea typeface="+mn-ea"/>
                <a:cs typeface="+mn-cs"/>
              </a:rPr>
              <a:t>学術的インプリケーション</a:t>
            </a:r>
            <a:endParaRPr lang="ja-JP" altLang="en-US" sz="4400" dirty="0">
              <a:latin typeface="+mn-lt"/>
              <a:ea typeface="+mn-ea"/>
              <a:cs typeface="+mn-cs"/>
            </a:endParaRPr>
          </a:p>
        </p:txBody>
      </p:sp>
      <p:cxnSp>
        <p:nvCxnSpPr>
          <p:cNvPr id="3" name="直線コネクタ 2"/>
          <p:cNvCxnSpPr/>
          <p:nvPr/>
        </p:nvCxnSpPr>
        <p:spPr>
          <a:xfrm>
            <a:off x="125413" y="1196975"/>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スライド番号プレースホルダー 3"/>
          <p:cNvSpPr>
            <a:spLocks noGrp="1"/>
          </p:cNvSpPr>
          <p:nvPr>
            <p:ph type="sldNum" sz="quarter" idx="12"/>
          </p:nvPr>
        </p:nvSpPr>
        <p:spPr/>
        <p:txBody>
          <a:bodyPr/>
          <a:lstStyle/>
          <a:p>
            <a:pPr>
              <a:defRPr/>
            </a:pPr>
            <a:fld id="{5A1E0EB6-E441-404D-A568-B745D15E2C8E}" type="slidenum">
              <a:rPr lang="ja-JP" altLang="en-US" sz="2800" smtClean="0"/>
              <a:pPr>
                <a:defRPr/>
              </a:pPr>
              <a:t>34</a:t>
            </a:fld>
            <a:endParaRPr lang="ja-JP" altLang="en-US" dirty="0"/>
          </a:p>
        </p:txBody>
      </p:sp>
    </p:spTree>
    <p:extLst>
      <p:ext uri="{BB962C8B-B14F-4D97-AF65-F5344CB8AC3E}">
        <p14:creationId xmlns:p14="http://schemas.microsoft.com/office/powerpoint/2010/main" val="141775691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25413" y="398463"/>
            <a:ext cx="6380162" cy="769441"/>
          </a:xfrm>
          <a:prstGeom prst="rect">
            <a:avLst/>
          </a:prstGeom>
          <a:noFill/>
        </p:spPr>
        <p:txBody>
          <a:bodyPr>
            <a:spAutoFit/>
          </a:bodyPr>
          <a:lstStyle/>
          <a:p>
            <a:pPr fontAlgn="auto">
              <a:spcBef>
                <a:spcPts val="0"/>
              </a:spcBef>
              <a:spcAft>
                <a:spcPts val="0"/>
              </a:spcAft>
              <a:defRPr/>
            </a:pPr>
            <a:r>
              <a:rPr lang="ja-JP" altLang="en-US" sz="4400" dirty="0" smtClean="0">
                <a:latin typeface="+mn-lt"/>
                <a:ea typeface="+mn-ea"/>
                <a:cs typeface="+mn-cs"/>
              </a:rPr>
              <a:t>実務的インプリケーション</a:t>
            </a:r>
            <a:endParaRPr lang="ja-JP" altLang="en-US" sz="4400" dirty="0">
              <a:latin typeface="+mn-lt"/>
              <a:ea typeface="+mn-ea"/>
              <a:cs typeface="+mn-cs"/>
            </a:endParaRPr>
          </a:p>
        </p:txBody>
      </p:sp>
      <p:cxnSp>
        <p:nvCxnSpPr>
          <p:cNvPr id="3" name="直線コネクタ 2"/>
          <p:cNvCxnSpPr/>
          <p:nvPr/>
        </p:nvCxnSpPr>
        <p:spPr>
          <a:xfrm>
            <a:off x="125413" y="1196975"/>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スライド番号プレースホルダー 3"/>
          <p:cNvSpPr>
            <a:spLocks noGrp="1"/>
          </p:cNvSpPr>
          <p:nvPr>
            <p:ph type="sldNum" sz="quarter" idx="12"/>
          </p:nvPr>
        </p:nvSpPr>
        <p:spPr/>
        <p:txBody>
          <a:bodyPr/>
          <a:lstStyle/>
          <a:p>
            <a:pPr>
              <a:defRPr/>
            </a:pPr>
            <a:fld id="{5A1E0EB6-E441-404D-A568-B745D15E2C8E}" type="slidenum">
              <a:rPr lang="ja-JP" altLang="en-US" sz="2800" smtClean="0"/>
              <a:pPr>
                <a:defRPr/>
              </a:pPr>
              <a:t>35</a:t>
            </a:fld>
            <a:endParaRPr lang="ja-JP" altLang="en-US" dirty="0"/>
          </a:p>
        </p:txBody>
      </p:sp>
    </p:spTree>
    <p:extLst>
      <p:ext uri="{BB962C8B-B14F-4D97-AF65-F5344CB8AC3E}">
        <p14:creationId xmlns:p14="http://schemas.microsoft.com/office/powerpoint/2010/main" val="11569529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コンテンツ プレースホルダー 2"/>
          <p:cNvSpPr txBox="1">
            <a:spLocks/>
          </p:cNvSpPr>
          <p:nvPr/>
        </p:nvSpPr>
        <p:spPr bwMode="auto">
          <a:xfrm>
            <a:off x="404813" y="1247775"/>
            <a:ext cx="7556500" cy="550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9250" indent="-349250">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defTabSz="914400">
              <a:spcBef>
                <a:spcPts val="2000"/>
              </a:spcBef>
              <a:buClr>
                <a:srgbClr val="D0FF44"/>
              </a:buClr>
              <a:buSzPct val="110000"/>
              <a:buFont typeface="Wingdings 2" charset="0"/>
              <a:buChar char=""/>
            </a:pPr>
            <a:r>
              <a:rPr lang="ja-JP" altLang="en-US" sz="3200" dirty="0">
                <a:solidFill>
                  <a:srgbClr val="595959"/>
                </a:solidFill>
              </a:rPr>
              <a:t>問題意識</a:t>
            </a:r>
            <a:endParaRPr lang="fr-FR" altLang="ja-JP" sz="3200" dirty="0">
              <a:solidFill>
                <a:srgbClr val="595959"/>
              </a:solidFill>
            </a:endParaRPr>
          </a:p>
          <a:p>
            <a:pPr defTabSz="914400">
              <a:spcBef>
                <a:spcPts val="2000"/>
              </a:spcBef>
              <a:buClr>
                <a:srgbClr val="D0FF44"/>
              </a:buClr>
              <a:buSzPct val="110000"/>
              <a:buFont typeface="Wingdings 2" charset="0"/>
              <a:buChar char=""/>
            </a:pPr>
            <a:r>
              <a:rPr lang="ja-JP" altLang="en-US" sz="3200" dirty="0">
                <a:solidFill>
                  <a:srgbClr val="595959"/>
                </a:solidFill>
              </a:rPr>
              <a:t>研究目的</a:t>
            </a:r>
            <a:endParaRPr lang="fr-FR" altLang="ja-JP" sz="3200" dirty="0">
              <a:solidFill>
                <a:srgbClr val="595959"/>
              </a:solidFill>
            </a:endParaRPr>
          </a:p>
          <a:p>
            <a:pPr defTabSz="914400">
              <a:spcBef>
                <a:spcPts val="2000"/>
              </a:spcBef>
              <a:buClr>
                <a:srgbClr val="D0FF44"/>
              </a:buClr>
              <a:buSzPct val="110000"/>
              <a:buFont typeface="Wingdings 2" charset="0"/>
              <a:buChar char=""/>
            </a:pPr>
            <a:r>
              <a:rPr lang="ja-JP" altLang="en-US" sz="3200" dirty="0" smtClean="0">
                <a:solidFill>
                  <a:srgbClr val="595959"/>
                </a:solidFill>
              </a:rPr>
              <a:t>仮説の</a:t>
            </a:r>
            <a:r>
              <a:rPr lang="ja-JP" altLang="en-US" sz="3200" dirty="0">
                <a:solidFill>
                  <a:srgbClr val="595959"/>
                </a:solidFill>
              </a:rPr>
              <a:t>導出</a:t>
            </a:r>
            <a:endParaRPr lang="en-US" altLang="ja-JP" sz="3200" dirty="0">
              <a:solidFill>
                <a:srgbClr val="595959"/>
              </a:solidFill>
            </a:endParaRPr>
          </a:p>
          <a:p>
            <a:pPr defTabSz="914400">
              <a:spcBef>
                <a:spcPts val="2000"/>
              </a:spcBef>
              <a:buClr>
                <a:srgbClr val="D0FF44"/>
              </a:buClr>
              <a:buSzPct val="110000"/>
              <a:buFont typeface="Wingdings 2" charset="0"/>
              <a:buChar char=""/>
            </a:pPr>
            <a:r>
              <a:rPr lang="ja-JP" altLang="en-US" sz="3200" dirty="0" smtClean="0">
                <a:solidFill>
                  <a:srgbClr val="595959"/>
                </a:solidFill>
              </a:rPr>
              <a:t>仮説の検証</a:t>
            </a:r>
            <a:endParaRPr lang="en-US" altLang="ja-JP" sz="3200" dirty="0" smtClean="0">
              <a:solidFill>
                <a:srgbClr val="595959"/>
              </a:solidFill>
            </a:endParaRPr>
          </a:p>
          <a:p>
            <a:pPr defTabSz="914400">
              <a:spcBef>
                <a:spcPts val="2000"/>
              </a:spcBef>
              <a:buClr>
                <a:srgbClr val="D0FF44"/>
              </a:buClr>
              <a:buSzPct val="110000"/>
              <a:buFont typeface="Wingdings 2" charset="0"/>
              <a:buChar char=""/>
            </a:pPr>
            <a:r>
              <a:rPr lang="ja-JP" altLang="en-US" sz="3200" dirty="0" smtClean="0">
                <a:solidFill>
                  <a:srgbClr val="595959"/>
                </a:solidFill>
              </a:rPr>
              <a:t>インプリケーション</a:t>
            </a:r>
            <a:endParaRPr lang="en-US" altLang="ja-JP" sz="3200" dirty="0" smtClean="0">
              <a:solidFill>
                <a:srgbClr val="595959"/>
              </a:solidFill>
            </a:endParaRPr>
          </a:p>
          <a:p>
            <a:pPr defTabSz="914400">
              <a:spcBef>
                <a:spcPts val="2000"/>
              </a:spcBef>
              <a:buClr>
                <a:srgbClr val="D0FF44"/>
              </a:buClr>
              <a:buSzPct val="110000"/>
              <a:buFont typeface="Wingdings 2" charset="0"/>
              <a:buChar char=""/>
            </a:pPr>
            <a:r>
              <a:rPr lang="ja-JP" altLang="en-US" sz="6000" dirty="0" smtClean="0">
                <a:solidFill>
                  <a:srgbClr val="595959"/>
                </a:solidFill>
              </a:rPr>
              <a:t>課題</a:t>
            </a:r>
            <a:endParaRPr lang="en-US" altLang="ja-JP" sz="6000" dirty="0">
              <a:solidFill>
                <a:srgbClr val="595959"/>
              </a:solidFill>
            </a:endParaRPr>
          </a:p>
        </p:txBody>
      </p:sp>
      <p:sp>
        <p:nvSpPr>
          <p:cNvPr id="6" name="テキスト ボックス 5"/>
          <p:cNvSpPr txBox="1"/>
          <p:nvPr/>
        </p:nvSpPr>
        <p:spPr>
          <a:xfrm>
            <a:off x="125413" y="398463"/>
            <a:ext cx="6380162" cy="708025"/>
          </a:xfrm>
          <a:prstGeom prst="rect">
            <a:avLst/>
          </a:prstGeom>
          <a:noFill/>
        </p:spPr>
        <p:txBody>
          <a:bodyPr>
            <a:spAutoFit/>
          </a:bodyPr>
          <a:lstStyle/>
          <a:p>
            <a:pPr fontAlgn="auto">
              <a:spcBef>
                <a:spcPts val="0"/>
              </a:spcBef>
              <a:spcAft>
                <a:spcPts val="0"/>
              </a:spcAft>
              <a:defRPr/>
            </a:pPr>
            <a:r>
              <a:rPr lang="ja-JP" altLang="en-US" sz="4000" dirty="0">
                <a:solidFill>
                  <a:schemeClr val="accent4">
                    <a:lumMod val="75000"/>
                  </a:schemeClr>
                </a:solidFill>
                <a:latin typeface="+mn-lt"/>
                <a:ea typeface="+mn-ea"/>
                <a:cs typeface="+mn-cs"/>
              </a:rPr>
              <a:t>研究の流れ</a:t>
            </a:r>
          </a:p>
        </p:txBody>
      </p:sp>
      <p:cxnSp>
        <p:nvCxnSpPr>
          <p:cNvPr id="8" name="直線コネクタ 7"/>
          <p:cNvCxnSpPr/>
          <p:nvPr/>
        </p:nvCxnSpPr>
        <p:spPr>
          <a:xfrm>
            <a:off x="125413" y="1106488"/>
            <a:ext cx="8728075"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図 8"/>
          <p:cNvPicPr>
            <a:picLocks noChangeAspect="1"/>
          </p:cNvPicPr>
          <p:nvPr/>
        </p:nvPicPr>
        <p:blipFill>
          <a:blip r:embed="rId3">
            <a:duotone>
              <a:schemeClr val="accent1">
                <a:shade val="45000"/>
                <a:satMod val="135000"/>
              </a:schemeClr>
              <a:prstClr val="white"/>
            </a:duotone>
            <a:extLst/>
          </a:blip>
          <a:stretch>
            <a:fillRect/>
          </a:stretch>
        </p:blipFill>
        <p:spPr>
          <a:xfrm>
            <a:off x="6964256" y="4552174"/>
            <a:ext cx="2071124" cy="2071124"/>
          </a:xfrm>
          <a:prstGeom prst="rect">
            <a:avLst/>
          </a:prstGeom>
          <a:effectLst>
            <a:outerShdw blurRad="50800" dist="38100" dir="13500000" algn="br" rotWithShape="0">
              <a:prstClr val="black">
                <a:alpha val="40000"/>
              </a:prstClr>
            </a:outerShdw>
            <a:reflection blurRad="6350" stA="50000" endA="295" endPos="92000" dist="101600" dir="5400000" sy="-100000" algn="bl" rotWithShape="0"/>
          </a:effectLst>
          <a:scene3d>
            <a:camera prst="perspectiveLeft"/>
            <a:lightRig rig="threePt" dir="t"/>
          </a:scene3d>
        </p:spPr>
      </p:pic>
      <p:sp>
        <p:nvSpPr>
          <p:cNvPr id="10" name="正方形/長方形 9"/>
          <p:cNvSpPr/>
          <p:nvPr/>
        </p:nvSpPr>
        <p:spPr>
          <a:xfrm>
            <a:off x="413613" y="5013177"/>
            <a:ext cx="2430195" cy="864096"/>
          </a:xfrm>
          <a:prstGeom prst="rect">
            <a:avLst/>
          </a:prstGeom>
          <a:noFill/>
          <a:ln w="57150" cap="rnd" cmpd="sng">
            <a:prstDash val="sysDash"/>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ja-JP" altLang="en-US"/>
          </a:p>
        </p:txBody>
      </p:sp>
      <p:sp>
        <p:nvSpPr>
          <p:cNvPr id="2" name="スライド番号プレースホルダー 1"/>
          <p:cNvSpPr>
            <a:spLocks noGrp="1"/>
          </p:cNvSpPr>
          <p:nvPr>
            <p:ph type="sldNum" sz="quarter" idx="12"/>
          </p:nvPr>
        </p:nvSpPr>
        <p:spPr/>
        <p:txBody>
          <a:bodyPr/>
          <a:lstStyle/>
          <a:p>
            <a:pPr>
              <a:defRPr/>
            </a:pPr>
            <a:fld id="{5A1E0EB6-E441-404D-A568-B745D15E2C8E}" type="slidenum">
              <a:rPr lang="ja-JP" altLang="en-US" sz="2800" smtClean="0"/>
              <a:pPr>
                <a:defRPr/>
              </a:pPr>
              <a:t>36</a:t>
            </a:fld>
            <a:endParaRPr lang="ja-JP" altLang="en-US" sz="2800" dirty="0"/>
          </a:p>
        </p:txBody>
      </p:sp>
    </p:spTree>
    <p:extLst>
      <p:ext uri="{BB962C8B-B14F-4D97-AF65-F5344CB8AC3E}">
        <p14:creationId xmlns:p14="http://schemas.microsoft.com/office/powerpoint/2010/main" val="262932853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25413" y="398463"/>
            <a:ext cx="6380162" cy="769441"/>
          </a:xfrm>
          <a:prstGeom prst="rect">
            <a:avLst/>
          </a:prstGeom>
          <a:noFill/>
        </p:spPr>
        <p:txBody>
          <a:bodyPr>
            <a:spAutoFit/>
          </a:bodyPr>
          <a:lstStyle/>
          <a:p>
            <a:pPr fontAlgn="auto">
              <a:spcBef>
                <a:spcPts val="0"/>
              </a:spcBef>
              <a:spcAft>
                <a:spcPts val="0"/>
              </a:spcAft>
              <a:defRPr/>
            </a:pPr>
            <a:r>
              <a:rPr lang="ja-JP" altLang="en-US" sz="4400" dirty="0" smtClean="0">
                <a:latin typeface="+mn-lt"/>
                <a:ea typeface="+mn-ea"/>
                <a:cs typeface="+mn-cs"/>
              </a:rPr>
              <a:t>今後の課題</a:t>
            </a:r>
            <a:endParaRPr lang="ja-JP" altLang="en-US" sz="4400" dirty="0">
              <a:latin typeface="+mn-lt"/>
              <a:ea typeface="+mn-ea"/>
              <a:cs typeface="+mn-cs"/>
            </a:endParaRPr>
          </a:p>
        </p:txBody>
      </p:sp>
      <p:cxnSp>
        <p:nvCxnSpPr>
          <p:cNvPr id="3" name="直線コネクタ 2"/>
          <p:cNvCxnSpPr/>
          <p:nvPr/>
        </p:nvCxnSpPr>
        <p:spPr>
          <a:xfrm>
            <a:off x="125413" y="1196975"/>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スライド番号プレースホルダー 3"/>
          <p:cNvSpPr>
            <a:spLocks noGrp="1"/>
          </p:cNvSpPr>
          <p:nvPr>
            <p:ph type="sldNum" sz="quarter" idx="12"/>
          </p:nvPr>
        </p:nvSpPr>
        <p:spPr/>
        <p:txBody>
          <a:bodyPr/>
          <a:lstStyle/>
          <a:p>
            <a:pPr>
              <a:defRPr/>
            </a:pPr>
            <a:fld id="{5A1E0EB6-E441-404D-A568-B745D15E2C8E}" type="slidenum">
              <a:rPr lang="ja-JP" altLang="en-US" sz="2800" smtClean="0"/>
              <a:pPr>
                <a:defRPr/>
              </a:pPr>
              <a:t>37</a:t>
            </a:fld>
            <a:endParaRPr lang="ja-JP" altLang="en-US" dirty="0"/>
          </a:p>
        </p:txBody>
      </p:sp>
    </p:spTree>
    <p:extLst>
      <p:ext uri="{BB962C8B-B14F-4D97-AF65-F5344CB8AC3E}">
        <p14:creationId xmlns:p14="http://schemas.microsoft.com/office/powerpoint/2010/main" val="143057772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5A1E0EB6-E441-404D-A568-B745D15E2C8E}" type="slidenum">
              <a:rPr lang="ja-JP" altLang="en-US" sz="2800" smtClean="0"/>
              <a:pPr>
                <a:defRPr/>
              </a:pPr>
              <a:t>38</a:t>
            </a:fld>
            <a:endParaRPr lang="ja-JP" altLang="en-US" sz="2800"/>
          </a:p>
        </p:txBody>
      </p:sp>
      <p:sp>
        <p:nvSpPr>
          <p:cNvPr id="3" name="タイトル 1"/>
          <p:cNvSpPr txBox="1">
            <a:spLocks/>
          </p:cNvSpPr>
          <p:nvPr/>
        </p:nvSpPr>
        <p:spPr>
          <a:xfrm>
            <a:off x="35496" y="332656"/>
            <a:ext cx="7556313" cy="784666"/>
          </a:xfrm>
          <a:prstGeom prst="rect">
            <a:avLst/>
          </a:prstGeom>
        </p:spPr>
        <p:txBody>
          <a:bodyPr/>
          <a:lstStyle>
            <a:lvl1pPr algn="l" rtl="0" fontAlgn="base">
              <a:spcBef>
                <a:spcPct val="0"/>
              </a:spcBef>
              <a:spcAft>
                <a:spcPct val="0"/>
              </a:spcAft>
              <a:defRPr kumimoji="1" sz="4000" kern="1200" spc="-100">
                <a:solidFill>
                  <a:schemeClr val="tx2"/>
                </a:solidFill>
                <a:latin typeface="+mj-lt"/>
                <a:ea typeface="+mj-ea"/>
                <a:cs typeface="ＭＳ Ｐゴシック" charset="0"/>
              </a:defRPr>
            </a:lvl1pPr>
            <a:lvl2pPr algn="l" rtl="0" fontAlgn="base">
              <a:spcBef>
                <a:spcPct val="0"/>
              </a:spcBef>
              <a:spcAft>
                <a:spcPct val="0"/>
              </a:spcAft>
              <a:defRPr kumimoji="1" sz="4000">
                <a:solidFill>
                  <a:schemeClr val="tx2"/>
                </a:solidFill>
                <a:latin typeface="Arial" charset="0"/>
                <a:ea typeface="ＭＳ Ｐゴシック" charset="0"/>
                <a:cs typeface="ＭＳ Ｐゴシック" charset="0"/>
              </a:defRPr>
            </a:lvl2pPr>
            <a:lvl3pPr algn="l" rtl="0" fontAlgn="base">
              <a:spcBef>
                <a:spcPct val="0"/>
              </a:spcBef>
              <a:spcAft>
                <a:spcPct val="0"/>
              </a:spcAft>
              <a:defRPr kumimoji="1" sz="4000">
                <a:solidFill>
                  <a:schemeClr val="tx2"/>
                </a:solidFill>
                <a:latin typeface="Arial" charset="0"/>
                <a:ea typeface="ＭＳ Ｐゴシック" charset="0"/>
                <a:cs typeface="ＭＳ Ｐゴシック" charset="0"/>
              </a:defRPr>
            </a:lvl3pPr>
            <a:lvl4pPr algn="l" rtl="0" fontAlgn="base">
              <a:spcBef>
                <a:spcPct val="0"/>
              </a:spcBef>
              <a:spcAft>
                <a:spcPct val="0"/>
              </a:spcAft>
              <a:defRPr kumimoji="1" sz="4000">
                <a:solidFill>
                  <a:schemeClr val="tx2"/>
                </a:solidFill>
                <a:latin typeface="Arial" charset="0"/>
                <a:ea typeface="ＭＳ Ｐゴシック" charset="0"/>
                <a:cs typeface="ＭＳ Ｐゴシック" charset="0"/>
              </a:defRPr>
            </a:lvl4pPr>
            <a:lvl5pPr algn="l" rtl="0" fontAlgn="base">
              <a:spcBef>
                <a:spcPct val="0"/>
              </a:spcBef>
              <a:spcAft>
                <a:spcPct val="0"/>
              </a:spcAft>
              <a:defRPr kumimoji="1" sz="4000">
                <a:solidFill>
                  <a:schemeClr val="tx2"/>
                </a:solidFill>
                <a:latin typeface="Arial" charset="0"/>
                <a:ea typeface="ＭＳ Ｐゴシック" charset="0"/>
                <a:cs typeface="ＭＳ Ｐゴシック" charset="0"/>
              </a:defRPr>
            </a:lvl5pPr>
            <a:lvl6pPr marL="457200" algn="l" rtl="0" fontAlgn="base">
              <a:spcBef>
                <a:spcPct val="0"/>
              </a:spcBef>
              <a:spcAft>
                <a:spcPct val="0"/>
              </a:spcAft>
              <a:defRPr kumimoji="1" sz="4000">
                <a:solidFill>
                  <a:schemeClr val="tx2"/>
                </a:solidFill>
                <a:latin typeface="Arial" charset="0"/>
                <a:ea typeface="ＭＳ Ｐゴシック" charset="0"/>
                <a:cs typeface="ＭＳ Ｐゴシック" charset="0"/>
              </a:defRPr>
            </a:lvl6pPr>
            <a:lvl7pPr marL="914400" algn="l" rtl="0" fontAlgn="base">
              <a:spcBef>
                <a:spcPct val="0"/>
              </a:spcBef>
              <a:spcAft>
                <a:spcPct val="0"/>
              </a:spcAft>
              <a:defRPr kumimoji="1" sz="4000">
                <a:solidFill>
                  <a:schemeClr val="tx2"/>
                </a:solidFill>
                <a:latin typeface="Arial" charset="0"/>
                <a:ea typeface="ＭＳ Ｐゴシック" charset="0"/>
                <a:cs typeface="ＭＳ Ｐゴシック" charset="0"/>
              </a:defRPr>
            </a:lvl7pPr>
            <a:lvl8pPr marL="1371600" algn="l" rtl="0" fontAlgn="base">
              <a:spcBef>
                <a:spcPct val="0"/>
              </a:spcBef>
              <a:spcAft>
                <a:spcPct val="0"/>
              </a:spcAft>
              <a:defRPr kumimoji="1" sz="4000">
                <a:solidFill>
                  <a:schemeClr val="tx2"/>
                </a:solidFill>
                <a:latin typeface="Arial" charset="0"/>
                <a:ea typeface="ＭＳ Ｐゴシック" charset="0"/>
                <a:cs typeface="ＭＳ Ｐゴシック" charset="0"/>
              </a:defRPr>
            </a:lvl8pPr>
            <a:lvl9pPr marL="1828800" algn="l" rtl="0" fontAlgn="base">
              <a:spcBef>
                <a:spcPct val="0"/>
              </a:spcBef>
              <a:spcAft>
                <a:spcPct val="0"/>
              </a:spcAft>
              <a:defRPr kumimoji="1" sz="4000">
                <a:solidFill>
                  <a:schemeClr val="tx2"/>
                </a:solidFill>
                <a:latin typeface="Arial" charset="0"/>
                <a:ea typeface="ＭＳ Ｐゴシック" charset="0"/>
                <a:cs typeface="ＭＳ Ｐゴシック" charset="0"/>
              </a:defRPr>
            </a:lvl9pPr>
          </a:lstStyle>
          <a:p>
            <a:r>
              <a:rPr lang="ja-JP" altLang="en-US" sz="3600" dirty="0" smtClean="0"/>
              <a:t>参考文献</a:t>
            </a:r>
            <a:endParaRPr lang="ja-JP" altLang="en-US" sz="3600" dirty="0"/>
          </a:p>
        </p:txBody>
      </p:sp>
      <p:sp>
        <p:nvSpPr>
          <p:cNvPr id="4" name="テキスト ボックス 3"/>
          <p:cNvSpPr txBox="1"/>
          <p:nvPr/>
        </p:nvSpPr>
        <p:spPr>
          <a:xfrm>
            <a:off x="294105" y="1724526"/>
            <a:ext cx="184666" cy="369332"/>
          </a:xfrm>
          <a:prstGeom prst="rect">
            <a:avLst/>
          </a:prstGeom>
          <a:noFill/>
        </p:spPr>
        <p:txBody>
          <a:bodyPr wrap="none" rtlCol="0">
            <a:spAutoFit/>
          </a:bodyPr>
          <a:lstStyle/>
          <a:p>
            <a:endParaRPr kumimoji="1" lang="ja-JP" altLang="en-US" dirty="0"/>
          </a:p>
        </p:txBody>
      </p:sp>
      <p:sp>
        <p:nvSpPr>
          <p:cNvPr id="6" name="テキスト ボックス 5"/>
          <p:cNvSpPr txBox="1"/>
          <p:nvPr/>
        </p:nvSpPr>
        <p:spPr>
          <a:xfrm>
            <a:off x="157517" y="836712"/>
            <a:ext cx="8446931" cy="5808769"/>
          </a:xfrm>
          <a:prstGeom prst="rect">
            <a:avLst/>
          </a:prstGeom>
          <a:noFill/>
        </p:spPr>
        <p:txBody>
          <a:bodyPr wrap="none" rtlCol="0">
            <a:spAutoFit/>
          </a:bodyPr>
          <a:lstStyle/>
          <a:p>
            <a:pPr>
              <a:lnSpc>
                <a:spcPct val="140000"/>
              </a:lnSpc>
            </a:pPr>
            <a:r>
              <a:rPr lang="ja-JP" altLang="en-US" sz="1400" dirty="0" smtClean="0"/>
              <a:t>和田充夫</a:t>
            </a:r>
            <a:r>
              <a:rPr lang="en-US" altLang="ja-JP" sz="1400" dirty="0" smtClean="0"/>
              <a:t>(1996)</a:t>
            </a:r>
            <a:r>
              <a:rPr lang="ja-JP" altLang="en-US" sz="1400" dirty="0" smtClean="0"/>
              <a:t>　</a:t>
            </a:r>
            <a:r>
              <a:rPr lang="en-US" altLang="ja-JP" sz="1400" dirty="0" smtClean="0"/>
              <a:t> 『</a:t>
            </a:r>
            <a:r>
              <a:rPr lang="ja-JP" altLang="en-US" sz="1400" dirty="0" smtClean="0"/>
              <a:t>インタラクティブマネジメント</a:t>
            </a:r>
            <a:r>
              <a:rPr lang="en-US" altLang="ja-JP" sz="1400" dirty="0"/>
              <a:t>―</a:t>
            </a:r>
            <a:r>
              <a:rPr lang="ja-JP" altLang="en-US" sz="1400" dirty="0"/>
              <a:t>関係性重視の</a:t>
            </a:r>
            <a:r>
              <a:rPr lang="ja-JP" altLang="en-US" sz="1400" dirty="0" smtClean="0"/>
              <a:t>経営</a:t>
            </a:r>
            <a:r>
              <a:rPr lang="en-US" altLang="ja-JP" sz="1400" dirty="0" smtClean="0"/>
              <a:t>』  </a:t>
            </a:r>
            <a:r>
              <a:rPr lang="ja-JP" altLang="en-US" sz="1400" dirty="0" smtClean="0"/>
              <a:t>ダイヤモンド社</a:t>
            </a:r>
            <a:endParaRPr lang="en-US" altLang="ja-JP" sz="1400" dirty="0" smtClean="0"/>
          </a:p>
          <a:p>
            <a:pPr>
              <a:lnSpc>
                <a:spcPct val="140000"/>
              </a:lnSpc>
            </a:pPr>
            <a:r>
              <a:rPr lang="ja-JP" altLang="en-US" sz="1400" dirty="0"/>
              <a:t>和田充夫</a:t>
            </a:r>
            <a:r>
              <a:rPr lang="en-US" altLang="ja-JP" sz="1400" dirty="0"/>
              <a:t>(</a:t>
            </a:r>
            <a:r>
              <a:rPr lang="en-US" altLang="ja-JP" sz="1400" dirty="0" smtClean="0"/>
              <a:t>1998)</a:t>
            </a:r>
            <a:r>
              <a:rPr lang="ja-JP" altLang="en-US" sz="1400" dirty="0" smtClean="0"/>
              <a:t>　　</a:t>
            </a:r>
            <a:r>
              <a:rPr lang="en-US" altLang="ja-JP" sz="1400" dirty="0" smtClean="0"/>
              <a:t>『</a:t>
            </a:r>
            <a:r>
              <a:rPr lang="ja-JP" altLang="en-US" sz="1400" dirty="0" smtClean="0"/>
              <a:t>関係性</a:t>
            </a:r>
            <a:r>
              <a:rPr lang="ja-JP" altLang="en-US" sz="1400" dirty="0"/>
              <a:t>マーケティングの</a:t>
            </a:r>
            <a:r>
              <a:rPr lang="ja-JP" altLang="en-US" sz="1400" dirty="0" smtClean="0"/>
              <a:t>構図</a:t>
            </a:r>
            <a:r>
              <a:rPr lang="en-US" altLang="ja-JP" sz="1400" dirty="0" smtClean="0"/>
              <a:t>』</a:t>
            </a:r>
            <a:r>
              <a:rPr lang="ja-JP" altLang="en-US" sz="1400" dirty="0" smtClean="0"/>
              <a:t>　有斐閣</a:t>
            </a:r>
            <a:endParaRPr lang="en-US" altLang="ja-JP" sz="1400" dirty="0" smtClean="0"/>
          </a:p>
          <a:p>
            <a:pPr>
              <a:lnSpc>
                <a:spcPct val="140000"/>
              </a:lnSpc>
            </a:pPr>
            <a:r>
              <a:rPr lang="ja-JP" altLang="en-US" sz="1400" dirty="0" smtClean="0"/>
              <a:t>杉本</a:t>
            </a:r>
            <a:r>
              <a:rPr lang="ja-JP" altLang="en-US" sz="1400" dirty="0"/>
              <a:t>徹雄（</a:t>
            </a:r>
            <a:r>
              <a:rPr lang="en-US" altLang="ja-JP" sz="1400" dirty="0"/>
              <a:t>2003</a:t>
            </a:r>
            <a:r>
              <a:rPr lang="ja-JP" altLang="en-US" sz="1400" dirty="0" smtClean="0"/>
              <a:t>）　</a:t>
            </a:r>
            <a:r>
              <a:rPr lang="en-US" altLang="ja-JP" sz="1400" dirty="0" smtClean="0"/>
              <a:t>『</a:t>
            </a:r>
            <a:r>
              <a:rPr lang="ja-JP" altLang="en-US" sz="1400" dirty="0"/>
              <a:t>消費者理解のための心理学</a:t>
            </a:r>
            <a:r>
              <a:rPr lang="en-US" altLang="ja-JP" sz="1400" dirty="0" smtClean="0"/>
              <a:t>』  </a:t>
            </a:r>
            <a:r>
              <a:rPr lang="ja-JP" altLang="en-US" sz="1400" dirty="0" smtClean="0"/>
              <a:t>福村出版</a:t>
            </a:r>
            <a:endParaRPr lang="en-US" altLang="ja-JP" sz="1400" dirty="0" smtClean="0"/>
          </a:p>
          <a:p>
            <a:pPr>
              <a:lnSpc>
                <a:spcPct val="140000"/>
              </a:lnSpc>
            </a:pPr>
            <a:r>
              <a:rPr lang="ja-JP" altLang="en-US" sz="1400" dirty="0" smtClean="0"/>
              <a:t>恩藏直人（</a:t>
            </a:r>
            <a:r>
              <a:rPr lang="en-US" altLang="ja-JP" sz="1400" dirty="0" smtClean="0"/>
              <a:t>2008</a:t>
            </a:r>
            <a:r>
              <a:rPr lang="ja-JP" altLang="en-US" sz="1400" dirty="0" smtClean="0"/>
              <a:t>）　</a:t>
            </a:r>
            <a:r>
              <a:rPr lang="en-US" altLang="ja-JP" sz="1400" dirty="0" smtClean="0"/>
              <a:t>『</a:t>
            </a:r>
            <a:r>
              <a:rPr lang="ja-JP" altLang="en-US" sz="1400" dirty="0" smtClean="0"/>
              <a:t>モバイル・マーケティング</a:t>
            </a:r>
            <a:r>
              <a:rPr lang="en-US" altLang="ja-JP" sz="1400" dirty="0" smtClean="0"/>
              <a:t>』</a:t>
            </a:r>
            <a:r>
              <a:rPr lang="ja-JP" altLang="en-US" sz="1400" dirty="0" smtClean="0"/>
              <a:t>日本経済新聞出版社</a:t>
            </a:r>
            <a:endParaRPr lang="en-US" altLang="ja-JP" sz="1400" dirty="0" smtClean="0"/>
          </a:p>
          <a:p>
            <a:pPr>
              <a:lnSpc>
                <a:spcPct val="140000"/>
              </a:lnSpc>
            </a:pPr>
            <a:r>
              <a:rPr lang="en-US" altLang="ja-JP" sz="1400" dirty="0" err="1"/>
              <a:t>Kotler</a:t>
            </a:r>
            <a:r>
              <a:rPr lang="en-US" altLang="ja-JP" sz="1400" dirty="0"/>
              <a:t>(2003)  『</a:t>
            </a:r>
            <a:r>
              <a:rPr lang="ja-JP" altLang="en-US" sz="1400" dirty="0"/>
              <a:t>コトラーのマーケティング・マネジメント</a:t>
            </a:r>
            <a:r>
              <a:rPr lang="en-US" altLang="ja-JP" sz="1400" dirty="0"/>
              <a:t>』</a:t>
            </a:r>
            <a:r>
              <a:rPr lang="ja-JP" altLang="en-US" sz="1400" dirty="0"/>
              <a:t>　</a:t>
            </a:r>
            <a:r>
              <a:rPr lang="en-US" altLang="ja-JP" sz="1400" dirty="0"/>
              <a:t>Pearson Education Japan for </a:t>
            </a:r>
            <a:r>
              <a:rPr lang="en-US" altLang="ja-JP" sz="1400" dirty="0" smtClean="0"/>
              <a:t>JP</a:t>
            </a:r>
          </a:p>
          <a:p>
            <a:pPr>
              <a:lnSpc>
                <a:spcPct val="140000"/>
              </a:lnSpc>
            </a:pPr>
            <a:r>
              <a:rPr lang="en-US" altLang="ja-JP" sz="1400" dirty="0" err="1" smtClean="0"/>
              <a:t>Gwinner</a:t>
            </a:r>
            <a:r>
              <a:rPr lang="en-US" altLang="ja-JP" sz="1400" dirty="0" smtClean="0"/>
              <a:t>, Kevin, Dwayne, </a:t>
            </a:r>
            <a:r>
              <a:rPr lang="en-US" altLang="ja-JP" sz="1400" dirty="0" err="1" smtClean="0"/>
              <a:t>Gremler</a:t>
            </a:r>
            <a:r>
              <a:rPr lang="en-US" altLang="ja-JP" sz="1400" dirty="0" smtClean="0"/>
              <a:t>, and Mart Jo </a:t>
            </a:r>
            <a:r>
              <a:rPr lang="en-US" altLang="ja-JP" sz="1400" dirty="0" err="1" smtClean="0"/>
              <a:t>Bitner</a:t>
            </a:r>
            <a:r>
              <a:rPr lang="en-US" altLang="ja-JP" sz="1400" dirty="0" smtClean="0"/>
              <a:t> (1998), “Relational Benefits in Service Industries.”</a:t>
            </a:r>
          </a:p>
          <a:p>
            <a:pPr>
              <a:lnSpc>
                <a:spcPct val="140000"/>
              </a:lnSpc>
            </a:pPr>
            <a:r>
              <a:rPr lang="en-US" altLang="ja-JP" sz="1400" dirty="0" err="1"/>
              <a:t>Hougaard</a:t>
            </a:r>
            <a:r>
              <a:rPr lang="en-US" altLang="ja-JP" sz="1400" dirty="0"/>
              <a:t> , </a:t>
            </a:r>
            <a:r>
              <a:rPr lang="en-US" altLang="ja-JP" sz="1400" dirty="0" err="1"/>
              <a:t>Bjerre</a:t>
            </a:r>
            <a:r>
              <a:rPr lang="en-US" altLang="ja-JP" sz="1400" dirty="0"/>
              <a:t> </a:t>
            </a:r>
            <a:r>
              <a:rPr lang="ja-JP" altLang="en-US" sz="1400" dirty="0"/>
              <a:t>（</a:t>
            </a:r>
            <a:r>
              <a:rPr lang="en-US" altLang="ja-JP" sz="1400" dirty="0"/>
              <a:t>2004</a:t>
            </a:r>
            <a:r>
              <a:rPr lang="ja-JP" altLang="en-US" sz="1400" dirty="0" smtClean="0"/>
              <a:t>）　　</a:t>
            </a:r>
            <a:r>
              <a:rPr lang="en-US" altLang="ja-JP" sz="1400" dirty="0" smtClean="0"/>
              <a:t>『Strategic </a:t>
            </a:r>
            <a:r>
              <a:rPr lang="en-US" altLang="ja-JP" sz="1400" dirty="0"/>
              <a:t>Relationship </a:t>
            </a:r>
            <a:r>
              <a:rPr lang="en-US" altLang="ja-JP" sz="1400" dirty="0" smtClean="0"/>
              <a:t>Marketing』</a:t>
            </a:r>
            <a:r>
              <a:rPr lang="ja-JP" altLang="en-US" sz="1400" dirty="0" smtClean="0"/>
              <a:t>　</a:t>
            </a:r>
            <a:r>
              <a:rPr lang="da-DK" altLang="ja-JP" sz="1400" dirty="0" smtClean="0"/>
              <a:t>Springer</a:t>
            </a:r>
            <a:endParaRPr lang="en-US" altLang="ja-JP" sz="1400" dirty="0" smtClean="0"/>
          </a:p>
          <a:p>
            <a:pPr>
              <a:lnSpc>
                <a:spcPct val="140000"/>
              </a:lnSpc>
            </a:pPr>
            <a:r>
              <a:rPr lang="en-US" altLang="ja-JP" sz="1400" dirty="0" err="1"/>
              <a:t>Kotler</a:t>
            </a:r>
            <a:r>
              <a:rPr lang="en-US" altLang="ja-JP" sz="1400" dirty="0"/>
              <a:t> , </a:t>
            </a:r>
            <a:r>
              <a:rPr lang="en-US" altLang="ja-JP" sz="1400" dirty="0" smtClean="0"/>
              <a:t>Keller  (2008)</a:t>
            </a:r>
            <a:r>
              <a:rPr lang="ja-JP" altLang="en-US" sz="1400" dirty="0" smtClean="0"/>
              <a:t>　　</a:t>
            </a:r>
            <a:r>
              <a:rPr lang="en-US" altLang="ja-JP" sz="1400" dirty="0" smtClean="0"/>
              <a:t>『</a:t>
            </a:r>
            <a:r>
              <a:rPr lang="ja-JP" altLang="en-US" sz="1400" dirty="0" smtClean="0"/>
              <a:t>コトラー</a:t>
            </a:r>
            <a:r>
              <a:rPr lang="en-US" altLang="ja-JP" sz="1400" dirty="0"/>
              <a:t>&amp;</a:t>
            </a:r>
            <a:r>
              <a:rPr lang="ja-JP" altLang="en-US" sz="1400" dirty="0"/>
              <a:t>ケラーのマーケティング・</a:t>
            </a:r>
            <a:r>
              <a:rPr lang="ja-JP" altLang="en-US" sz="1400" dirty="0" smtClean="0"/>
              <a:t>マネジメント</a:t>
            </a:r>
            <a:r>
              <a:rPr lang="en-US" altLang="ja-JP" sz="1400" dirty="0" smtClean="0"/>
              <a:t>』  Pearson </a:t>
            </a:r>
            <a:r>
              <a:rPr lang="en-US" altLang="ja-JP" sz="1400" dirty="0"/>
              <a:t>Education Japan for </a:t>
            </a:r>
            <a:r>
              <a:rPr lang="en-US" altLang="ja-JP" sz="1400" dirty="0" smtClean="0"/>
              <a:t>JP</a:t>
            </a:r>
          </a:p>
          <a:p>
            <a:pPr>
              <a:lnSpc>
                <a:spcPct val="140000"/>
              </a:lnSpc>
            </a:pPr>
            <a:r>
              <a:rPr lang="en-US" altLang="ja-JP" sz="1400" dirty="0">
                <a:latin typeface="+mj-lt"/>
              </a:rPr>
              <a:t>Oliver, R. L.</a:t>
            </a:r>
            <a:r>
              <a:rPr lang="ja-JP" altLang="en-US" sz="1400" dirty="0">
                <a:latin typeface="+mj-lt"/>
              </a:rPr>
              <a:t>（</a:t>
            </a:r>
            <a:r>
              <a:rPr lang="en-US" altLang="ja-JP" sz="1400" dirty="0">
                <a:latin typeface="+mj-lt"/>
              </a:rPr>
              <a:t>1997</a:t>
            </a:r>
            <a:r>
              <a:rPr lang="ja-JP" altLang="en-US" sz="1400" dirty="0">
                <a:latin typeface="+mj-lt"/>
              </a:rPr>
              <a:t>）</a:t>
            </a:r>
            <a:r>
              <a:rPr lang="en-US" altLang="ja-JP" sz="1400" dirty="0">
                <a:latin typeface="+mj-lt"/>
              </a:rPr>
              <a:t>Satisfaction : A </a:t>
            </a:r>
            <a:r>
              <a:rPr lang="en-US" altLang="ja-JP" sz="1400" dirty="0" err="1">
                <a:latin typeface="+mj-lt"/>
              </a:rPr>
              <a:t>Behavioal</a:t>
            </a:r>
            <a:r>
              <a:rPr lang="en-US" altLang="ja-JP" sz="1400" dirty="0">
                <a:latin typeface="+mj-lt"/>
              </a:rPr>
              <a:t> Perspective on the </a:t>
            </a:r>
            <a:r>
              <a:rPr lang="en-US" altLang="ja-JP" sz="1400" dirty="0" err="1">
                <a:latin typeface="+mj-lt"/>
              </a:rPr>
              <a:t>Consumr</a:t>
            </a:r>
            <a:r>
              <a:rPr lang="en-US" altLang="ja-JP" sz="1400" dirty="0">
                <a:latin typeface="+mj-lt"/>
              </a:rPr>
              <a:t>, McGraw-Hill</a:t>
            </a:r>
            <a:r>
              <a:rPr lang="en-US" altLang="ja-JP" sz="1400" dirty="0" smtClean="0">
                <a:latin typeface="+mj-lt"/>
              </a:rPr>
              <a:t>.</a:t>
            </a:r>
            <a:endParaRPr lang="en-US" altLang="ja-JP" sz="1400" dirty="0">
              <a:latin typeface="+mj-lt"/>
            </a:endParaRPr>
          </a:p>
          <a:p>
            <a:pPr>
              <a:lnSpc>
                <a:spcPct val="140000"/>
              </a:lnSpc>
            </a:pPr>
            <a:r>
              <a:rPr lang="ja-JP" altLang="en-US" sz="1400" dirty="0" smtClean="0"/>
              <a:t>佐藤尚之</a:t>
            </a:r>
            <a:r>
              <a:rPr lang="en-US" altLang="ja-JP" sz="1400" dirty="0" smtClean="0"/>
              <a:t>(2011)   </a:t>
            </a:r>
            <a:r>
              <a:rPr lang="en-US" altLang="en-US" sz="1400" dirty="0" smtClean="0"/>
              <a:t>『</a:t>
            </a:r>
            <a:r>
              <a:rPr lang="ja-JP" altLang="en-US" sz="1400" dirty="0" smtClean="0"/>
              <a:t>明日</a:t>
            </a:r>
            <a:r>
              <a:rPr lang="ja-JP" altLang="en-US" sz="1400" dirty="0"/>
              <a:t>の</a:t>
            </a:r>
            <a:r>
              <a:rPr lang="ja-JP" altLang="en-US" sz="1400" dirty="0" smtClean="0"/>
              <a:t>コミュニケーション</a:t>
            </a:r>
            <a:r>
              <a:rPr lang="en-US" altLang="ja-JP" sz="1400" dirty="0" smtClean="0"/>
              <a:t>』  </a:t>
            </a:r>
            <a:r>
              <a:rPr lang="ja-JP" altLang="en-US" sz="1400" dirty="0" smtClean="0"/>
              <a:t>アスキー新書</a:t>
            </a:r>
            <a:endParaRPr lang="en-US" altLang="ja-JP" sz="1400" dirty="0" smtClean="0"/>
          </a:p>
          <a:p>
            <a:pPr>
              <a:lnSpc>
                <a:spcPct val="140000"/>
              </a:lnSpc>
            </a:pPr>
            <a:r>
              <a:rPr lang="ja-JP" altLang="en-US" sz="1400" dirty="0" smtClean="0"/>
              <a:t>武田隆</a:t>
            </a:r>
            <a:r>
              <a:rPr lang="en-US" altLang="ja-JP" sz="1400" dirty="0" smtClean="0"/>
              <a:t>(2011)</a:t>
            </a:r>
            <a:r>
              <a:rPr lang="ja-JP" altLang="en-US" sz="1400" dirty="0" smtClean="0"/>
              <a:t>　　</a:t>
            </a:r>
            <a:r>
              <a:rPr lang="en-US" altLang="ja-JP" sz="1400" dirty="0" smtClean="0"/>
              <a:t>『</a:t>
            </a:r>
            <a:r>
              <a:rPr lang="ja-JP" altLang="en-US" sz="1400" dirty="0"/>
              <a:t>ソーシャルメディア進化論</a:t>
            </a:r>
            <a:r>
              <a:rPr lang="en-US" altLang="ja-JP" sz="1400" dirty="0" smtClean="0"/>
              <a:t>』  </a:t>
            </a:r>
            <a:r>
              <a:rPr lang="ja-JP" altLang="en-US" sz="1400" dirty="0" smtClean="0"/>
              <a:t>ダイヤモンド社</a:t>
            </a:r>
            <a:endParaRPr lang="en-US" altLang="ja-JP" sz="1400" dirty="0" smtClean="0"/>
          </a:p>
          <a:p>
            <a:pPr>
              <a:lnSpc>
                <a:spcPct val="140000"/>
              </a:lnSpc>
            </a:pPr>
            <a:r>
              <a:rPr lang="ja-JP" altLang="en-US" sz="1400" dirty="0" smtClean="0"/>
              <a:t>井上淳子</a:t>
            </a:r>
            <a:r>
              <a:rPr lang="en-US" altLang="ja-JP" sz="1400" dirty="0" smtClean="0"/>
              <a:t>(2000) </a:t>
            </a:r>
            <a:r>
              <a:rPr lang="ja-JP" altLang="en-US" sz="1400" dirty="0" smtClean="0"/>
              <a:t>　</a:t>
            </a:r>
            <a:r>
              <a:rPr lang="en-US" altLang="ja-JP" sz="1400" dirty="0" smtClean="0"/>
              <a:t> 『</a:t>
            </a:r>
            <a:r>
              <a:rPr lang="ja-JP" altLang="en-US" sz="1400" dirty="0" smtClean="0"/>
              <a:t>医療機関における患者との関係性構築</a:t>
            </a:r>
            <a:r>
              <a:rPr lang="en-US" altLang="ja-JP" sz="1400" dirty="0" smtClean="0"/>
              <a:t>』</a:t>
            </a:r>
          </a:p>
          <a:p>
            <a:pPr>
              <a:lnSpc>
                <a:spcPct val="140000"/>
              </a:lnSpc>
            </a:pPr>
            <a:r>
              <a:rPr lang="ja-JP" altLang="en-US" sz="1400" dirty="0" smtClean="0"/>
              <a:t>朴</a:t>
            </a:r>
            <a:r>
              <a:rPr lang="ja-JP" altLang="en-US" sz="1400" dirty="0"/>
              <a:t>修</a:t>
            </a:r>
            <a:r>
              <a:rPr lang="ja-JP" altLang="en-US" sz="1400" dirty="0" smtClean="0"/>
              <a:t>賢</a:t>
            </a:r>
            <a:r>
              <a:rPr lang="en-US" altLang="ja-JP" sz="1400" dirty="0" smtClean="0"/>
              <a:t>(2006)</a:t>
            </a:r>
            <a:r>
              <a:rPr lang="ja-JP" altLang="en-US" sz="1400" dirty="0" smtClean="0"/>
              <a:t>　　</a:t>
            </a:r>
            <a:r>
              <a:rPr lang="en-US" altLang="ja-JP" sz="1400" dirty="0" smtClean="0"/>
              <a:t>『</a:t>
            </a:r>
            <a:r>
              <a:rPr lang="ja-JP" altLang="en-US" sz="1400" dirty="0" smtClean="0"/>
              <a:t>リレーションシップ</a:t>
            </a:r>
            <a:r>
              <a:rPr lang="ja-JP" altLang="en-US" sz="1400" dirty="0"/>
              <a:t>・マーケティングの</a:t>
            </a:r>
            <a:r>
              <a:rPr lang="ja-JP" altLang="en-US" sz="1400" dirty="0" smtClean="0"/>
              <a:t>進展</a:t>
            </a:r>
            <a:r>
              <a:rPr lang="en-US" altLang="ja-JP" sz="1400" dirty="0" smtClean="0"/>
              <a:t>』</a:t>
            </a:r>
            <a:endParaRPr lang="en-US" altLang="ja-JP" sz="1400" dirty="0"/>
          </a:p>
          <a:p>
            <a:pPr>
              <a:lnSpc>
                <a:spcPct val="140000"/>
              </a:lnSpc>
            </a:pPr>
            <a:r>
              <a:rPr lang="ja-JP" altLang="en-US" sz="1400" dirty="0" smtClean="0"/>
              <a:t>東利一</a:t>
            </a:r>
            <a:r>
              <a:rPr lang="en-US" altLang="ja-JP" sz="1400" dirty="0"/>
              <a:t>(2010)  『</a:t>
            </a:r>
            <a:r>
              <a:rPr lang="ja-JP" altLang="en-US" sz="1400" dirty="0"/>
              <a:t>サービス・リレーションシップのはじまり</a:t>
            </a:r>
            <a:r>
              <a:rPr lang="en-US" altLang="ja-JP" sz="1400" dirty="0" smtClean="0"/>
              <a:t>』</a:t>
            </a:r>
          </a:p>
          <a:p>
            <a:pPr>
              <a:lnSpc>
                <a:spcPct val="140000"/>
              </a:lnSpc>
            </a:pPr>
            <a:r>
              <a:rPr lang="en-US" altLang="ja-JP" sz="1400" dirty="0"/>
              <a:t>Oliver, R. L. (1980). A Cognitive Model of Antecedents and Consequences of Satisfaction </a:t>
            </a:r>
            <a:r>
              <a:rPr lang="en-US" altLang="ja-JP" sz="1400" dirty="0" smtClean="0"/>
              <a:t>Decisions.</a:t>
            </a:r>
          </a:p>
          <a:p>
            <a:pPr>
              <a:lnSpc>
                <a:spcPct val="140000"/>
              </a:lnSpc>
            </a:pPr>
            <a:r>
              <a:rPr lang="en-US" altLang="ja-JP" sz="1400" dirty="0" err="1" smtClean="0">
                <a:latin typeface="+mj-lt"/>
                <a:ea typeface="+mj-ea"/>
              </a:rPr>
              <a:t>Fornell</a:t>
            </a:r>
            <a:r>
              <a:rPr lang="en-US" altLang="ja-JP" sz="1400" dirty="0" smtClean="0">
                <a:latin typeface="+mj-lt"/>
                <a:ea typeface="+mj-ea"/>
              </a:rPr>
              <a:t> </a:t>
            </a:r>
            <a:r>
              <a:rPr lang="en-US" altLang="ja-JP" sz="1400" dirty="0">
                <a:latin typeface="+mj-lt"/>
                <a:ea typeface="+mj-ea"/>
              </a:rPr>
              <a:t>, </a:t>
            </a:r>
            <a:r>
              <a:rPr lang="en-US" altLang="ja-JP" sz="1400" dirty="0" err="1">
                <a:latin typeface="+mj-lt"/>
                <a:ea typeface="+mj-ea"/>
              </a:rPr>
              <a:t>Wernerfelt</a:t>
            </a:r>
            <a:r>
              <a:rPr lang="en-US" altLang="ja-JP" sz="1400" dirty="0">
                <a:latin typeface="+mj-lt"/>
                <a:ea typeface="+mj-ea"/>
              </a:rPr>
              <a:t> </a:t>
            </a:r>
            <a:r>
              <a:rPr lang="ja-JP" altLang="en-US" sz="1400" dirty="0">
                <a:latin typeface="+mj-lt"/>
                <a:ea typeface="+mj-ea"/>
              </a:rPr>
              <a:t>（</a:t>
            </a:r>
            <a:r>
              <a:rPr lang="en-US" altLang="ja-JP" sz="1400" dirty="0">
                <a:latin typeface="+mj-lt"/>
                <a:ea typeface="+mj-ea"/>
              </a:rPr>
              <a:t>1988</a:t>
            </a:r>
            <a:r>
              <a:rPr lang="ja-JP" altLang="en-US" sz="1400" dirty="0" smtClean="0">
                <a:latin typeface="+mj-lt"/>
                <a:ea typeface="+mj-ea"/>
              </a:rPr>
              <a:t>）　</a:t>
            </a:r>
            <a:r>
              <a:rPr lang="en-US" altLang="ja-JP" sz="1400" dirty="0" smtClean="0">
                <a:latin typeface="+mj-lt"/>
                <a:ea typeface="+mj-ea"/>
              </a:rPr>
              <a:t>『A </a:t>
            </a:r>
            <a:r>
              <a:rPr lang="en-US" altLang="ja-JP" sz="1400" dirty="0">
                <a:latin typeface="+mj-lt"/>
                <a:ea typeface="+mj-ea"/>
              </a:rPr>
              <a:t>Model for Customer Complaint </a:t>
            </a:r>
            <a:r>
              <a:rPr lang="en-US" altLang="ja-JP" sz="1400" dirty="0" smtClean="0">
                <a:latin typeface="+mj-lt"/>
                <a:ea typeface="+mj-ea"/>
              </a:rPr>
              <a:t>Management』</a:t>
            </a:r>
          </a:p>
          <a:p>
            <a:pPr>
              <a:lnSpc>
                <a:spcPct val="140000"/>
              </a:lnSpc>
            </a:pPr>
            <a:r>
              <a:rPr lang="en-US" altLang="ja-JP" sz="1400" dirty="0"/>
              <a:t>Morgan, R. M., &amp; Hunt, S. D. (1994). The commitment–trust theory of relationship marketing.</a:t>
            </a:r>
            <a:r>
              <a:rPr lang="ja-JP" altLang="en-US" sz="1400" dirty="0">
                <a:latin typeface="+mj-lt"/>
                <a:ea typeface="+mj-ea"/>
              </a:rPr>
              <a:t>　</a:t>
            </a:r>
            <a:endParaRPr lang="en-US" altLang="ja-JP" sz="1400" dirty="0" smtClean="0">
              <a:latin typeface="+mj-lt"/>
              <a:ea typeface="+mj-ea"/>
            </a:endParaRPr>
          </a:p>
          <a:p>
            <a:pPr>
              <a:lnSpc>
                <a:spcPct val="140000"/>
              </a:lnSpc>
            </a:pPr>
            <a:r>
              <a:rPr lang="en-US" altLang="ja-JP" sz="1400" dirty="0" err="1" smtClean="0">
                <a:latin typeface="+mj-lt"/>
                <a:ea typeface="+mj-ea"/>
              </a:rPr>
              <a:t>Gwinner</a:t>
            </a:r>
            <a:r>
              <a:rPr lang="en-US" altLang="ja-JP" sz="1400" dirty="0" smtClean="0">
                <a:latin typeface="+mj-lt"/>
                <a:ea typeface="+mj-ea"/>
              </a:rPr>
              <a:t>(1998)</a:t>
            </a:r>
            <a:r>
              <a:rPr lang="ja-JP" altLang="en-US" sz="1400" dirty="0" smtClean="0">
                <a:latin typeface="+mj-lt"/>
                <a:ea typeface="+mj-ea"/>
              </a:rPr>
              <a:t>　</a:t>
            </a:r>
            <a:r>
              <a:rPr lang="en-US" altLang="ja-JP" sz="1400" dirty="0" smtClean="0">
                <a:latin typeface="+mj-lt"/>
                <a:ea typeface="+mj-ea"/>
              </a:rPr>
              <a:t>『Understanding </a:t>
            </a:r>
            <a:r>
              <a:rPr lang="en-US" altLang="ja-JP" sz="1400" dirty="0">
                <a:latin typeface="+mj-lt"/>
                <a:ea typeface="+mj-ea"/>
              </a:rPr>
              <a:t>Relationship Marketing </a:t>
            </a:r>
            <a:r>
              <a:rPr lang="en-US" altLang="ja-JP" sz="1400" dirty="0" smtClean="0">
                <a:latin typeface="+mj-lt"/>
                <a:ea typeface="+mj-ea"/>
              </a:rPr>
              <a:t>Outcomes』</a:t>
            </a:r>
          </a:p>
          <a:p>
            <a:pPr>
              <a:lnSpc>
                <a:spcPct val="140000"/>
              </a:lnSpc>
            </a:pPr>
            <a:r>
              <a:rPr lang="en-US" altLang="ja-JP" sz="1400" dirty="0"/>
              <a:t>Day, G. S</a:t>
            </a:r>
            <a:r>
              <a:rPr lang="en-US" altLang="ja-JP" sz="1400" dirty="0" smtClean="0"/>
              <a:t>.</a:t>
            </a:r>
            <a:r>
              <a:rPr lang="en-US" altLang="ja-JP" sz="1400" dirty="0"/>
              <a:t>(</a:t>
            </a:r>
            <a:r>
              <a:rPr lang="en-US" altLang="ja-JP" sz="1400" dirty="0" smtClean="0"/>
              <a:t>1999)The </a:t>
            </a:r>
            <a:r>
              <a:rPr lang="en-US" altLang="ja-JP" sz="1400" dirty="0"/>
              <a:t>Market Driven Organization, Free </a:t>
            </a:r>
            <a:r>
              <a:rPr lang="en-US" altLang="ja-JP" sz="1400" dirty="0" smtClean="0"/>
              <a:t>Press</a:t>
            </a:r>
          </a:p>
        </p:txBody>
      </p:sp>
    </p:spTree>
    <p:extLst>
      <p:ext uri="{BB962C8B-B14F-4D97-AF65-F5344CB8AC3E}">
        <p14:creationId xmlns:p14="http://schemas.microsoft.com/office/powerpoint/2010/main" val="265185986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5A1E0EB6-E441-404D-A568-B745D15E2C8E}" type="slidenum">
              <a:rPr lang="ja-JP" altLang="en-US" sz="2800" smtClean="0"/>
              <a:pPr>
                <a:defRPr/>
              </a:pPr>
              <a:t>39</a:t>
            </a:fld>
            <a:endParaRPr lang="ja-JP" altLang="en-US" sz="2800"/>
          </a:p>
        </p:txBody>
      </p:sp>
      <p:sp>
        <p:nvSpPr>
          <p:cNvPr id="3" name="タイトル 1"/>
          <p:cNvSpPr txBox="1">
            <a:spLocks/>
          </p:cNvSpPr>
          <p:nvPr/>
        </p:nvSpPr>
        <p:spPr>
          <a:xfrm>
            <a:off x="35496" y="332656"/>
            <a:ext cx="7556313" cy="784666"/>
          </a:xfrm>
          <a:prstGeom prst="rect">
            <a:avLst/>
          </a:prstGeom>
        </p:spPr>
        <p:txBody>
          <a:bodyPr/>
          <a:lstStyle>
            <a:lvl1pPr algn="l" rtl="0" fontAlgn="base">
              <a:spcBef>
                <a:spcPct val="0"/>
              </a:spcBef>
              <a:spcAft>
                <a:spcPct val="0"/>
              </a:spcAft>
              <a:defRPr kumimoji="1" sz="4000" kern="1200" spc="-100">
                <a:solidFill>
                  <a:schemeClr val="tx2"/>
                </a:solidFill>
                <a:latin typeface="+mj-lt"/>
                <a:ea typeface="+mj-ea"/>
                <a:cs typeface="ＭＳ Ｐゴシック" charset="0"/>
              </a:defRPr>
            </a:lvl1pPr>
            <a:lvl2pPr algn="l" rtl="0" fontAlgn="base">
              <a:spcBef>
                <a:spcPct val="0"/>
              </a:spcBef>
              <a:spcAft>
                <a:spcPct val="0"/>
              </a:spcAft>
              <a:defRPr kumimoji="1" sz="4000">
                <a:solidFill>
                  <a:schemeClr val="tx2"/>
                </a:solidFill>
                <a:latin typeface="Arial" charset="0"/>
                <a:ea typeface="ＭＳ Ｐゴシック" charset="0"/>
                <a:cs typeface="ＭＳ Ｐゴシック" charset="0"/>
              </a:defRPr>
            </a:lvl2pPr>
            <a:lvl3pPr algn="l" rtl="0" fontAlgn="base">
              <a:spcBef>
                <a:spcPct val="0"/>
              </a:spcBef>
              <a:spcAft>
                <a:spcPct val="0"/>
              </a:spcAft>
              <a:defRPr kumimoji="1" sz="4000">
                <a:solidFill>
                  <a:schemeClr val="tx2"/>
                </a:solidFill>
                <a:latin typeface="Arial" charset="0"/>
                <a:ea typeface="ＭＳ Ｐゴシック" charset="0"/>
                <a:cs typeface="ＭＳ Ｐゴシック" charset="0"/>
              </a:defRPr>
            </a:lvl3pPr>
            <a:lvl4pPr algn="l" rtl="0" fontAlgn="base">
              <a:spcBef>
                <a:spcPct val="0"/>
              </a:spcBef>
              <a:spcAft>
                <a:spcPct val="0"/>
              </a:spcAft>
              <a:defRPr kumimoji="1" sz="4000">
                <a:solidFill>
                  <a:schemeClr val="tx2"/>
                </a:solidFill>
                <a:latin typeface="Arial" charset="0"/>
                <a:ea typeface="ＭＳ Ｐゴシック" charset="0"/>
                <a:cs typeface="ＭＳ Ｐゴシック" charset="0"/>
              </a:defRPr>
            </a:lvl4pPr>
            <a:lvl5pPr algn="l" rtl="0" fontAlgn="base">
              <a:spcBef>
                <a:spcPct val="0"/>
              </a:spcBef>
              <a:spcAft>
                <a:spcPct val="0"/>
              </a:spcAft>
              <a:defRPr kumimoji="1" sz="4000">
                <a:solidFill>
                  <a:schemeClr val="tx2"/>
                </a:solidFill>
                <a:latin typeface="Arial" charset="0"/>
                <a:ea typeface="ＭＳ Ｐゴシック" charset="0"/>
                <a:cs typeface="ＭＳ Ｐゴシック" charset="0"/>
              </a:defRPr>
            </a:lvl5pPr>
            <a:lvl6pPr marL="457200" algn="l" rtl="0" fontAlgn="base">
              <a:spcBef>
                <a:spcPct val="0"/>
              </a:spcBef>
              <a:spcAft>
                <a:spcPct val="0"/>
              </a:spcAft>
              <a:defRPr kumimoji="1" sz="4000">
                <a:solidFill>
                  <a:schemeClr val="tx2"/>
                </a:solidFill>
                <a:latin typeface="Arial" charset="0"/>
                <a:ea typeface="ＭＳ Ｐゴシック" charset="0"/>
                <a:cs typeface="ＭＳ Ｐゴシック" charset="0"/>
              </a:defRPr>
            </a:lvl6pPr>
            <a:lvl7pPr marL="914400" algn="l" rtl="0" fontAlgn="base">
              <a:spcBef>
                <a:spcPct val="0"/>
              </a:spcBef>
              <a:spcAft>
                <a:spcPct val="0"/>
              </a:spcAft>
              <a:defRPr kumimoji="1" sz="4000">
                <a:solidFill>
                  <a:schemeClr val="tx2"/>
                </a:solidFill>
                <a:latin typeface="Arial" charset="0"/>
                <a:ea typeface="ＭＳ Ｐゴシック" charset="0"/>
                <a:cs typeface="ＭＳ Ｐゴシック" charset="0"/>
              </a:defRPr>
            </a:lvl7pPr>
            <a:lvl8pPr marL="1371600" algn="l" rtl="0" fontAlgn="base">
              <a:spcBef>
                <a:spcPct val="0"/>
              </a:spcBef>
              <a:spcAft>
                <a:spcPct val="0"/>
              </a:spcAft>
              <a:defRPr kumimoji="1" sz="4000">
                <a:solidFill>
                  <a:schemeClr val="tx2"/>
                </a:solidFill>
                <a:latin typeface="Arial" charset="0"/>
                <a:ea typeface="ＭＳ Ｐゴシック" charset="0"/>
                <a:cs typeface="ＭＳ Ｐゴシック" charset="0"/>
              </a:defRPr>
            </a:lvl8pPr>
            <a:lvl9pPr marL="1828800" algn="l" rtl="0" fontAlgn="base">
              <a:spcBef>
                <a:spcPct val="0"/>
              </a:spcBef>
              <a:spcAft>
                <a:spcPct val="0"/>
              </a:spcAft>
              <a:defRPr kumimoji="1" sz="4000">
                <a:solidFill>
                  <a:schemeClr val="tx2"/>
                </a:solidFill>
                <a:latin typeface="Arial" charset="0"/>
                <a:ea typeface="ＭＳ Ｐゴシック" charset="0"/>
                <a:cs typeface="ＭＳ Ｐゴシック" charset="0"/>
              </a:defRPr>
            </a:lvl9pPr>
          </a:lstStyle>
          <a:p>
            <a:r>
              <a:rPr lang="ja-JP" altLang="en-US" sz="3600" dirty="0" smtClean="0"/>
              <a:t>参考文献</a:t>
            </a:r>
            <a:endParaRPr lang="ja-JP" altLang="en-US" sz="3600" dirty="0"/>
          </a:p>
        </p:txBody>
      </p:sp>
      <p:sp>
        <p:nvSpPr>
          <p:cNvPr id="4" name="テキスト ボックス 3"/>
          <p:cNvSpPr txBox="1"/>
          <p:nvPr/>
        </p:nvSpPr>
        <p:spPr>
          <a:xfrm>
            <a:off x="294105" y="1724526"/>
            <a:ext cx="184666" cy="369332"/>
          </a:xfrm>
          <a:prstGeom prst="rect">
            <a:avLst/>
          </a:prstGeom>
          <a:noFill/>
        </p:spPr>
        <p:txBody>
          <a:bodyPr wrap="none" rtlCol="0">
            <a:spAutoFit/>
          </a:bodyPr>
          <a:lstStyle/>
          <a:p>
            <a:endParaRPr kumimoji="1" lang="ja-JP" altLang="en-US" dirty="0"/>
          </a:p>
        </p:txBody>
      </p:sp>
      <p:sp>
        <p:nvSpPr>
          <p:cNvPr id="5" name="テキスト ボックス 4"/>
          <p:cNvSpPr txBox="1"/>
          <p:nvPr/>
        </p:nvSpPr>
        <p:spPr>
          <a:xfrm>
            <a:off x="179512" y="948447"/>
            <a:ext cx="8856984" cy="2659702"/>
          </a:xfrm>
          <a:prstGeom prst="rect">
            <a:avLst/>
          </a:prstGeom>
          <a:noFill/>
        </p:spPr>
        <p:txBody>
          <a:bodyPr wrap="square" rtlCol="0">
            <a:spAutoFit/>
          </a:bodyPr>
          <a:lstStyle/>
          <a:p>
            <a:pPr>
              <a:lnSpc>
                <a:spcPct val="150000"/>
              </a:lnSpc>
            </a:pPr>
            <a:r>
              <a:rPr lang="ja-JP" altLang="en-US" sz="1400" dirty="0">
                <a:latin typeface="+mj-lt"/>
              </a:rPr>
              <a:t>日経産業新聞　</a:t>
            </a:r>
            <a:r>
              <a:rPr lang="en-US" altLang="ja-JP" sz="1400" dirty="0">
                <a:latin typeface="+mj-lt"/>
              </a:rPr>
              <a:t>(2010</a:t>
            </a:r>
            <a:r>
              <a:rPr lang="ja-JP" altLang="en-US" sz="1400" dirty="0">
                <a:latin typeface="+mj-lt"/>
              </a:rPr>
              <a:t>年</a:t>
            </a:r>
            <a:r>
              <a:rPr lang="en-US" altLang="ja-JP" sz="1400" dirty="0">
                <a:latin typeface="+mj-lt"/>
              </a:rPr>
              <a:t>5</a:t>
            </a:r>
            <a:r>
              <a:rPr lang="ja-JP" altLang="en-US" sz="1400" dirty="0">
                <a:latin typeface="+mj-lt"/>
              </a:rPr>
              <a:t>月</a:t>
            </a:r>
            <a:r>
              <a:rPr lang="en-US" altLang="ja-JP" sz="1400" dirty="0">
                <a:latin typeface="+mj-lt"/>
              </a:rPr>
              <a:t>21</a:t>
            </a:r>
            <a:r>
              <a:rPr lang="ja-JP" altLang="en-US" sz="1400" dirty="0">
                <a:latin typeface="+mj-lt"/>
              </a:rPr>
              <a:t>日）</a:t>
            </a:r>
            <a:endParaRPr lang="en-US" altLang="ja-JP" sz="1400" dirty="0">
              <a:latin typeface="+mj-lt"/>
            </a:endParaRPr>
          </a:p>
          <a:p>
            <a:pPr>
              <a:lnSpc>
                <a:spcPct val="150000"/>
              </a:lnSpc>
            </a:pPr>
            <a:r>
              <a:rPr lang="en-US" altLang="ja-JP" sz="1400" dirty="0">
                <a:latin typeface="+mj-lt"/>
              </a:rPr>
              <a:t>NIKKEI COMPUTER (2011</a:t>
            </a:r>
            <a:r>
              <a:rPr lang="ja-JP" altLang="en-US" sz="1400" dirty="0">
                <a:latin typeface="+mj-lt"/>
              </a:rPr>
              <a:t>年</a:t>
            </a:r>
            <a:r>
              <a:rPr lang="en-US" altLang="ja-JP" sz="1400" dirty="0">
                <a:latin typeface="+mj-lt"/>
              </a:rPr>
              <a:t>5</a:t>
            </a:r>
            <a:r>
              <a:rPr lang="ja-JP" altLang="en-US" sz="1400" dirty="0">
                <a:latin typeface="+mj-lt"/>
              </a:rPr>
              <a:t>月</a:t>
            </a:r>
            <a:r>
              <a:rPr lang="en-US" altLang="ja-JP" sz="1400" dirty="0">
                <a:latin typeface="+mj-lt"/>
              </a:rPr>
              <a:t>26</a:t>
            </a:r>
            <a:r>
              <a:rPr lang="ja-JP" altLang="en-US" sz="1400" dirty="0">
                <a:latin typeface="+mj-lt"/>
              </a:rPr>
              <a:t>日</a:t>
            </a:r>
            <a:r>
              <a:rPr lang="en-US" altLang="ja-JP" sz="1400" dirty="0">
                <a:latin typeface="+mj-lt"/>
              </a:rPr>
              <a:t>) </a:t>
            </a:r>
          </a:p>
          <a:p>
            <a:pPr>
              <a:lnSpc>
                <a:spcPct val="150000"/>
              </a:lnSpc>
            </a:pPr>
            <a:r>
              <a:rPr lang="ja-JP" altLang="en-US" sz="1400" dirty="0">
                <a:latin typeface="+mj-lt"/>
              </a:rPr>
              <a:t>日経産業新聞</a:t>
            </a:r>
            <a:r>
              <a:rPr lang="en-US" altLang="ja-JP" sz="1400" dirty="0">
                <a:latin typeface="+mj-lt"/>
              </a:rPr>
              <a:t> (2011</a:t>
            </a:r>
            <a:r>
              <a:rPr lang="ja-JP" altLang="en-US" sz="1400" dirty="0">
                <a:latin typeface="+mj-lt"/>
              </a:rPr>
              <a:t>年</a:t>
            </a:r>
            <a:r>
              <a:rPr lang="en-US" altLang="ja-JP" sz="1400" dirty="0">
                <a:latin typeface="+mj-lt"/>
              </a:rPr>
              <a:t>08</a:t>
            </a:r>
            <a:r>
              <a:rPr lang="ja-JP" altLang="en-US" sz="1400" dirty="0">
                <a:latin typeface="+mj-lt"/>
              </a:rPr>
              <a:t>月</a:t>
            </a:r>
            <a:r>
              <a:rPr lang="en-US" altLang="ja-JP" sz="1400" dirty="0">
                <a:latin typeface="+mj-lt"/>
              </a:rPr>
              <a:t>23</a:t>
            </a:r>
            <a:r>
              <a:rPr lang="ja-JP" altLang="en-US" sz="1400" dirty="0">
                <a:latin typeface="+mj-lt"/>
              </a:rPr>
              <a:t>日</a:t>
            </a:r>
            <a:r>
              <a:rPr lang="en-US" altLang="ja-JP" sz="1400" dirty="0">
                <a:latin typeface="+mj-lt"/>
              </a:rPr>
              <a:t>)</a:t>
            </a:r>
            <a:endParaRPr lang="ja-JP" altLang="en-US" sz="1400" dirty="0">
              <a:latin typeface="+mj-lt"/>
            </a:endParaRPr>
          </a:p>
          <a:p>
            <a:pPr>
              <a:lnSpc>
                <a:spcPct val="150000"/>
              </a:lnSpc>
            </a:pPr>
            <a:r>
              <a:rPr lang="ja-JP" altLang="en-US" sz="1400" dirty="0">
                <a:latin typeface="+mj-lt"/>
              </a:rPr>
              <a:t>ローソン　</a:t>
            </a:r>
            <a:r>
              <a:rPr lang="en-US" altLang="ja-JP" sz="1400" dirty="0">
                <a:latin typeface="+mj-lt"/>
              </a:rPr>
              <a:t>(</a:t>
            </a:r>
            <a:r>
              <a:rPr lang="pl-PL" altLang="ja-JP" sz="1400" dirty="0">
                <a:latin typeface="+mj-lt"/>
              </a:rPr>
              <a:t>http://</a:t>
            </a:r>
            <a:r>
              <a:rPr lang="pl-PL" altLang="ja-JP" sz="1400" dirty="0" err="1">
                <a:latin typeface="+mj-lt"/>
              </a:rPr>
              <a:t>www.lawson.co.jp</a:t>
            </a:r>
            <a:r>
              <a:rPr lang="pl-PL" altLang="ja-JP" sz="1400" dirty="0">
                <a:latin typeface="+mj-lt"/>
              </a:rPr>
              <a:t>/</a:t>
            </a:r>
            <a:r>
              <a:rPr lang="pl-PL" altLang="ja-JP" sz="1400" dirty="0" err="1">
                <a:latin typeface="+mj-lt"/>
              </a:rPr>
              <a:t>index.html</a:t>
            </a:r>
            <a:r>
              <a:rPr lang="ja-JP" altLang="en-US" sz="1400" dirty="0">
                <a:latin typeface="+mj-lt"/>
              </a:rPr>
              <a:t>）</a:t>
            </a:r>
            <a:endParaRPr lang="en-US" altLang="ja-JP" sz="1400" dirty="0">
              <a:latin typeface="+mj-lt"/>
            </a:endParaRPr>
          </a:p>
          <a:p>
            <a:pPr>
              <a:lnSpc>
                <a:spcPct val="150000"/>
              </a:lnSpc>
            </a:pPr>
            <a:r>
              <a:rPr lang="ja-JP" altLang="en-US" sz="1400" dirty="0">
                <a:latin typeface="+mj-lt"/>
              </a:rPr>
              <a:t>無印良品（</a:t>
            </a:r>
            <a:r>
              <a:rPr lang="pl-PL" altLang="ja-JP" sz="1400" dirty="0">
                <a:latin typeface="+mj-lt"/>
              </a:rPr>
              <a:t>http://</a:t>
            </a:r>
            <a:r>
              <a:rPr lang="pl-PL" altLang="ja-JP" sz="1400" dirty="0" err="1">
                <a:latin typeface="+mj-lt"/>
              </a:rPr>
              <a:t>www.muji.net</a:t>
            </a:r>
            <a:r>
              <a:rPr lang="pl-PL" altLang="ja-JP" sz="1400" dirty="0">
                <a:latin typeface="+mj-lt"/>
              </a:rPr>
              <a:t>/</a:t>
            </a:r>
            <a:r>
              <a:rPr lang="ja-JP" altLang="en-US" sz="1400" dirty="0" smtClean="0">
                <a:latin typeface="+mj-lt"/>
              </a:rPr>
              <a:t>）</a:t>
            </a:r>
            <a:endParaRPr lang="en-US" altLang="ja-JP" sz="1400" dirty="0" smtClean="0">
              <a:latin typeface="+mj-lt"/>
            </a:endParaRPr>
          </a:p>
          <a:p>
            <a:pPr>
              <a:lnSpc>
                <a:spcPct val="150000"/>
              </a:lnSpc>
            </a:pPr>
            <a:r>
              <a:rPr lang="ja-JP" altLang="en-US" sz="1400" dirty="0" smtClean="0">
                <a:latin typeface="+mj-lt"/>
              </a:rPr>
              <a:t>ドミノ・ピザ（</a:t>
            </a:r>
            <a:r>
              <a:rPr lang="pl-PL" altLang="ja-JP" sz="1400" dirty="0">
                <a:latin typeface="+mj-lt"/>
              </a:rPr>
              <a:t>http://</a:t>
            </a:r>
            <a:r>
              <a:rPr lang="pl-PL" altLang="ja-JP" sz="1400" dirty="0" err="1">
                <a:latin typeface="+mj-lt"/>
              </a:rPr>
              <a:t>www.dominos.jp</a:t>
            </a:r>
            <a:r>
              <a:rPr lang="pl-PL" altLang="ja-JP" sz="1400" dirty="0" smtClean="0">
                <a:latin typeface="+mj-lt"/>
              </a:rPr>
              <a:t>/</a:t>
            </a:r>
            <a:r>
              <a:rPr lang="ja-JP" altLang="en-US" sz="1400" dirty="0" smtClean="0">
                <a:latin typeface="+mj-lt"/>
              </a:rPr>
              <a:t>）</a:t>
            </a:r>
            <a:endParaRPr lang="en-US" altLang="ja-JP" sz="1400" dirty="0">
              <a:latin typeface="+mj-lt"/>
            </a:endParaRPr>
          </a:p>
          <a:p>
            <a:pPr>
              <a:lnSpc>
                <a:spcPct val="150000"/>
              </a:lnSpc>
            </a:pPr>
            <a:endParaRPr lang="en-US" altLang="ja-JP" sz="1400" dirty="0"/>
          </a:p>
          <a:p>
            <a:pPr>
              <a:lnSpc>
                <a:spcPct val="150000"/>
              </a:lnSpc>
            </a:pPr>
            <a:endParaRPr lang="en-US" altLang="ja-JP" sz="1400" dirty="0" smtClean="0"/>
          </a:p>
        </p:txBody>
      </p:sp>
    </p:spTree>
    <p:extLst>
      <p:ext uri="{BB962C8B-B14F-4D97-AF65-F5344CB8AC3E}">
        <p14:creationId xmlns:p14="http://schemas.microsoft.com/office/powerpoint/2010/main" val="52647927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25413" y="398463"/>
            <a:ext cx="6380162" cy="646112"/>
          </a:xfrm>
          <a:prstGeom prst="rect">
            <a:avLst/>
          </a:prstGeom>
          <a:noFill/>
        </p:spPr>
        <p:txBody>
          <a:bodyPr>
            <a:spAutoFit/>
          </a:bodyPr>
          <a:lstStyle/>
          <a:p>
            <a:pPr fontAlgn="auto">
              <a:spcBef>
                <a:spcPts val="0"/>
              </a:spcBef>
              <a:spcAft>
                <a:spcPts val="0"/>
              </a:spcAft>
              <a:defRPr/>
            </a:pPr>
            <a:r>
              <a:rPr lang="ja-JP" altLang="en-US" sz="3600" dirty="0" smtClean="0">
                <a:latin typeface="+mn-lt"/>
                <a:ea typeface="+mn-ea"/>
                <a:cs typeface="+mn-cs"/>
              </a:rPr>
              <a:t>一方向的な関わりの限界</a:t>
            </a:r>
            <a:endParaRPr lang="ja-JP" altLang="en-US" sz="3600" dirty="0">
              <a:latin typeface="+mn-lt"/>
              <a:ea typeface="+mn-ea"/>
              <a:cs typeface="+mn-cs"/>
            </a:endParaRPr>
          </a:p>
        </p:txBody>
      </p:sp>
      <p:cxnSp>
        <p:nvCxnSpPr>
          <p:cNvPr id="3" name="直線コネクタ 2"/>
          <p:cNvCxnSpPr/>
          <p:nvPr/>
        </p:nvCxnSpPr>
        <p:spPr>
          <a:xfrm>
            <a:off x="125413" y="1033463"/>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18435" name="テキスト ボックス 4"/>
          <p:cNvSpPr txBox="1">
            <a:spLocks noChangeArrowheads="1"/>
          </p:cNvSpPr>
          <p:nvPr/>
        </p:nvSpPr>
        <p:spPr bwMode="auto">
          <a:xfrm>
            <a:off x="34925" y="1014413"/>
            <a:ext cx="47307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marL="457200" indent="-457200">
              <a:buFont typeface="Wingdings" charset="2"/>
              <a:buChar char="u"/>
            </a:pPr>
            <a:r>
              <a:rPr lang="ja-JP" altLang="en-US" sz="2800" dirty="0" smtClean="0"/>
              <a:t>情報</a:t>
            </a:r>
            <a:r>
              <a:rPr lang="ja-JP" altLang="en-US" sz="2800" dirty="0"/>
              <a:t>過多</a:t>
            </a:r>
          </a:p>
        </p:txBody>
      </p:sp>
      <p:pic>
        <p:nvPicPr>
          <p:cNvPr id="18436" name="図 10"/>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323850" y="1625600"/>
            <a:ext cx="712788"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図 11"/>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1046163" y="1598613"/>
            <a:ext cx="665162"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図 12"/>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1006475" y="2273127"/>
            <a:ext cx="6492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9" name="テキスト ボックス 13"/>
          <p:cNvSpPr txBox="1">
            <a:spLocks noChangeArrowheads="1"/>
          </p:cNvSpPr>
          <p:nvPr/>
        </p:nvSpPr>
        <p:spPr bwMode="auto">
          <a:xfrm>
            <a:off x="1619250" y="1543976"/>
            <a:ext cx="2160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r>
              <a:rPr lang="ja-JP" altLang="en-US" sz="2100" dirty="0"/>
              <a:t>かつて</a:t>
            </a:r>
            <a:endParaRPr lang="en-US" altLang="ja-JP" sz="2100" dirty="0"/>
          </a:p>
          <a:p>
            <a:r>
              <a:rPr lang="ja-JP" altLang="en-US" sz="2100" dirty="0"/>
              <a:t>情報発信の権利はマスメディアの手中にあった</a:t>
            </a:r>
          </a:p>
        </p:txBody>
      </p:sp>
      <p:sp>
        <p:nvSpPr>
          <p:cNvPr id="15" name="右矢印 14"/>
          <p:cNvSpPr/>
          <p:nvPr/>
        </p:nvSpPr>
        <p:spPr>
          <a:xfrm>
            <a:off x="3779912" y="1805103"/>
            <a:ext cx="792088" cy="578796"/>
          </a:xfrm>
          <a:prstGeom prst="rightArrow">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ja-JP" altLang="en-US"/>
          </a:p>
        </p:txBody>
      </p:sp>
      <p:pic>
        <p:nvPicPr>
          <p:cNvPr id="18443" name="図 15"/>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932363" y="1458913"/>
            <a:ext cx="949205" cy="95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4" name="テキスト ボックス 16"/>
          <p:cNvSpPr txBox="1">
            <a:spLocks noChangeArrowheads="1"/>
          </p:cNvSpPr>
          <p:nvPr/>
        </p:nvSpPr>
        <p:spPr bwMode="auto">
          <a:xfrm>
            <a:off x="3933503" y="2267846"/>
            <a:ext cx="3241675"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lgn="ctr"/>
            <a:r>
              <a:rPr lang="ja-JP" altLang="en-US" sz="2000" dirty="0" smtClean="0"/>
              <a:t>インターネット</a:t>
            </a:r>
            <a:r>
              <a:rPr lang="ja-JP" altLang="en-US" sz="2000" dirty="0"/>
              <a:t>により</a:t>
            </a:r>
            <a:endParaRPr lang="en-US" altLang="ja-JP" sz="2000" dirty="0"/>
          </a:p>
          <a:p>
            <a:pPr algn="ctr"/>
            <a:r>
              <a:rPr lang="ja-JP" altLang="en-US" sz="2000" dirty="0"/>
              <a:t>個人も情報発信者に</a:t>
            </a:r>
          </a:p>
        </p:txBody>
      </p:sp>
      <p:grpSp>
        <p:nvGrpSpPr>
          <p:cNvPr id="5" name="図形グループ 4"/>
          <p:cNvGrpSpPr/>
          <p:nvPr/>
        </p:nvGrpSpPr>
        <p:grpSpPr>
          <a:xfrm>
            <a:off x="6191250" y="982663"/>
            <a:ext cx="2952750" cy="2005012"/>
            <a:chOff x="6191250" y="982663"/>
            <a:chExt cx="2952750" cy="2005012"/>
          </a:xfrm>
        </p:grpSpPr>
        <p:sp>
          <p:nvSpPr>
            <p:cNvPr id="18" name="爆発 1 17"/>
            <p:cNvSpPr/>
            <p:nvPr/>
          </p:nvSpPr>
          <p:spPr bwMode="auto">
            <a:xfrm rot="174405">
              <a:off x="6191250" y="982663"/>
              <a:ext cx="2952750" cy="2005012"/>
            </a:xfrm>
            <a:prstGeom prst="irregularSeal1">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ja-JP" altLang="en-US"/>
            </a:p>
          </p:txBody>
        </p:sp>
        <p:sp>
          <p:nvSpPr>
            <p:cNvPr id="18455" name="テキスト ボックス 18"/>
            <p:cNvSpPr txBox="1">
              <a:spLocks noChangeArrowheads="1"/>
            </p:cNvSpPr>
            <p:nvPr/>
          </p:nvSpPr>
          <p:spPr bwMode="auto">
            <a:xfrm rot="174405">
              <a:off x="6393774" y="1490674"/>
              <a:ext cx="2459265" cy="831404"/>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lgn="ctr"/>
              <a:r>
                <a:rPr lang="ja-JP" altLang="en-US" dirty="0"/>
                <a:t>情報が</a:t>
              </a:r>
              <a:endParaRPr lang="en-US" altLang="ja-JP" dirty="0"/>
            </a:p>
            <a:p>
              <a:pPr algn="ctr"/>
              <a:r>
                <a:rPr lang="ja-JP" altLang="en-US" dirty="0"/>
                <a:t>爆発的に増加</a:t>
              </a:r>
            </a:p>
          </p:txBody>
        </p:sp>
      </p:grpSp>
      <p:pic>
        <p:nvPicPr>
          <p:cNvPr id="18446" name="図 18"/>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449771" y="2991776"/>
            <a:ext cx="3617403" cy="177101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8447" name="正方形/長方形 3"/>
          <p:cNvSpPr>
            <a:spLocks noChangeArrowheads="1"/>
          </p:cNvSpPr>
          <p:nvPr/>
        </p:nvSpPr>
        <p:spPr bwMode="auto">
          <a:xfrm>
            <a:off x="6048672" y="4355812"/>
            <a:ext cx="28438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ja-JP" dirty="0" smtClean="0">
                <a:latin typeface="Calibri" charset="0"/>
              </a:rPr>
              <a:t>2011</a:t>
            </a:r>
            <a:r>
              <a:rPr lang="en-US" altLang="ja-JP" dirty="0">
                <a:latin typeface="Calibri" charset="0"/>
              </a:rPr>
              <a:t>/08/23  </a:t>
            </a:r>
            <a:r>
              <a:rPr lang="ja-JP" altLang="en-US" dirty="0">
                <a:latin typeface="Calibri" charset="0"/>
              </a:rPr>
              <a:t>日経産業新聞  </a:t>
            </a:r>
          </a:p>
        </p:txBody>
      </p:sp>
      <p:sp>
        <p:nvSpPr>
          <p:cNvPr id="18448" name="正方形/長方形 4"/>
          <p:cNvSpPr>
            <a:spLocks noChangeArrowheads="1"/>
          </p:cNvSpPr>
          <p:nvPr/>
        </p:nvSpPr>
        <p:spPr bwMode="auto">
          <a:xfrm>
            <a:off x="4428884" y="3275099"/>
            <a:ext cx="4324350" cy="115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300" dirty="0"/>
              <a:t>人々は、情報過多に苦しんでいる。企業が一方的に配信する情報　　への信頼感が薄まって</a:t>
            </a:r>
            <a:r>
              <a:rPr lang="ja-JP" altLang="en-US" sz="2300" dirty="0" smtClean="0"/>
              <a:t>いく。</a:t>
            </a:r>
            <a:endParaRPr lang="ja-JP" altLang="en-US" sz="2300" dirty="0"/>
          </a:p>
        </p:txBody>
      </p:sp>
      <p:sp>
        <p:nvSpPr>
          <p:cNvPr id="4" name="四角形吹き出し 3"/>
          <p:cNvSpPr/>
          <p:nvPr/>
        </p:nvSpPr>
        <p:spPr>
          <a:xfrm>
            <a:off x="4361049" y="3241675"/>
            <a:ext cx="4492439" cy="1521112"/>
          </a:xfrm>
          <a:prstGeom prst="wedgeRectCallout">
            <a:avLst>
              <a:gd name="adj1" fmla="val -56911"/>
              <a:gd name="adj2" fmla="val -33795"/>
            </a:avLst>
          </a:prstGeom>
          <a:noFill/>
          <a:ln>
            <a:prstDash val="sysDash"/>
          </a:ln>
        </p:spPr>
        <p:style>
          <a:lnRef idx="2">
            <a:schemeClr val="accent4"/>
          </a:lnRef>
          <a:fillRef idx="1">
            <a:schemeClr val="lt1"/>
          </a:fillRef>
          <a:effectRef idx="0">
            <a:schemeClr val="accent4"/>
          </a:effectRef>
          <a:fontRef idx="minor">
            <a:schemeClr val="dk1"/>
          </a:fontRef>
        </p:style>
        <p:txBody>
          <a:bodyPr rtlCol="0" anchor="ctr"/>
          <a:lstStyle/>
          <a:p>
            <a:pPr algn="ctr"/>
            <a:endParaRPr kumimoji="1" lang="ja-JP" altLang="en-US"/>
          </a:p>
        </p:txBody>
      </p:sp>
      <p:pic>
        <p:nvPicPr>
          <p:cNvPr id="22" name="Picture 2" descr="network, social, social network icon"/>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2858500" y="5035619"/>
            <a:ext cx="1674813"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図 3"/>
          <p:cNvPicPr>
            <a:picLocks noChangeAspect="1"/>
          </p:cNvPicPr>
          <p:nvPr/>
        </p:nvPicPr>
        <p:blipFill>
          <a:blip r:embed="rId9">
            <a:extLst>
              <a:ext uri="{28A0092B-C50C-407E-A947-70E740481C1C}">
                <a14:useLocalDpi xmlns:a14="http://schemas.microsoft.com/office/drawing/2010/main"/>
              </a:ext>
            </a:extLst>
          </a:blip>
          <a:srcRect/>
          <a:stretch>
            <a:fillRect/>
          </a:stretch>
        </p:blipFill>
        <p:spPr bwMode="auto">
          <a:xfrm>
            <a:off x="893348" y="5202739"/>
            <a:ext cx="1223962"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図 10"/>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136110" y="5531352"/>
            <a:ext cx="363538"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図 11"/>
          <p:cNvPicPr>
            <a:picLocks noChangeAspect="1"/>
          </p:cNvPicPr>
          <p:nvPr/>
        </p:nvPicPr>
        <p:blipFill>
          <a:blip r:embed="rId11" cstate="print">
            <a:extLst>
              <a:ext uri="{28A0092B-C50C-407E-A947-70E740481C1C}">
                <a14:useLocalDpi xmlns:a14="http://schemas.microsoft.com/office/drawing/2010/main"/>
              </a:ext>
            </a:extLst>
          </a:blip>
          <a:srcRect/>
          <a:stretch>
            <a:fillRect/>
          </a:stretch>
        </p:blipFill>
        <p:spPr bwMode="auto">
          <a:xfrm>
            <a:off x="479010" y="5299577"/>
            <a:ext cx="414338"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図 12"/>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585373" y="5725027"/>
            <a:ext cx="34290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右矢印 26"/>
          <p:cNvSpPr/>
          <p:nvPr/>
        </p:nvSpPr>
        <p:spPr>
          <a:xfrm>
            <a:off x="1907704" y="5624139"/>
            <a:ext cx="950796" cy="541499"/>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28" name="正方形/長方形 27"/>
          <p:cNvSpPr/>
          <p:nvPr/>
        </p:nvSpPr>
        <p:spPr>
          <a:xfrm>
            <a:off x="2857979" y="6161623"/>
            <a:ext cx="1674935" cy="325076"/>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ja-JP" altLang="en-US" dirty="0" smtClean="0"/>
              <a:t>顧客</a:t>
            </a:r>
            <a:endParaRPr lang="ja-JP" altLang="en-US" dirty="0"/>
          </a:p>
        </p:txBody>
      </p:sp>
      <p:sp>
        <p:nvSpPr>
          <p:cNvPr id="29" name="正方形/長方形 28"/>
          <p:cNvSpPr/>
          <p:nvPr/>
        </p:nvSpPr>
        <p:spPr>
          <a:xfrm>
            <a:off x="442524" y="6172855"/>
            <a:ext cx="1674935" cy="325076"/>
          </a:xfrm>
          <a:prstGeom prst="rect">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ja-JP" altLang="en-US" dirty="0"/>
              <a:t>企業</a:t>
            </a:r>
          </a:p>
        </p:txBody>
      </p:sp>
      <p:sp>
        <p:nvSpPr>
          <p:cNvPr id="30" name="コンテンツ プレースホルダー 2"/>
          <p:cNvSpPr txBox="1">
            <a:spLocks/>
          </p:cNvSpPr>
          <p:nvPr/>
        </p:nvSpPr>
        <p:spPr bwMode="auto">
          <a:xfrm>
            <a:off x="4715548" y="5120011"/>
            <a:ext cx="4320948" cy="1517095"/>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r>
              <a:rPr lang="ja-JP" altLang="en-US" sz="2800" dirty="0"/>
              <a:t>成熟市場では、企業</a:t>
            </a:r>
            <a:r>
              <a:rPr lang="ja-JP" altLang="en-US" sz="2800" dirty="0" smtClean="0"/>
              <a:t>から　消費者</a:t>
            </a:r>
            <a:r>
              <a:rPr lang="ja-JP" altLang="en-US" sz="2800" dirty="0"/>
              <a:t>への一方的な関わり方だけでは限界</a:t>
            </a:r>
          </a:p>
        </p:txBody>
      </p:sp>
      <p:sp>
        <p:nvSpPr>
          <p:cNvPr id="31" name="正方形/長方形 9"/>
          <p:cNvSpPr>
            <a:spLocks noChangeArrowheads="1"/>
          </p:cNvSpPr>
          <p:nvPr/>
        </p:nvSpPr>
        <p:spPr bwMode="auto">
          <a:xfrm>
            <a:off x="7645846" y="6207308"/>
            <a:ext cx="1390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dirty="0"/>
              <a:t>和田（</a:t>
            </a:r>
            <a:r>
              <a:rPr lang="en-US" altLang="ja-JP" dirty="0"/>
              <a:t>1996</a:t>
            </a:r>
            <a:r>
              <a:rPr lang="ja-JP" altLang="en-US" dirty="0"/>
              <a:t>）</a:t>
            </a:r>
            <a:endParaRPr lang="en-US" altLang="ja-JP" dirty="0"/>
          </a:p>
        </p:txBody>
      </p:sp>
      <p:sp>
        <p:nvSpPr>
          <p:cNvPr id="6" name="スライド番号プレースホルダー 5"/>
          <p:cNvSpPr>
            <a:spLocks noGrp="1"/>
          </p:cNvSpPr>
          <p:nvPr>
            <p:ph type="sldNum" sz="quarter" idx="12"/>
          </p:nvPr>
        </p:nvSpPr>
        <p:spPr/>
        <p:txBody>
          <a:bodyPr/>
          <a:lstStyle/>
          <a:p>
            <a:pPr>
              <a:defRPr/>
            </a:pPr>
            <a:fld id="{5A1E0EB6-E441-404D-A568-B745D15E2C8E}" type="slidenum">
              <a:rPr lang="ja-JP" altLang="en-US" sz="2800" smtClean="0"/>
              <a:pPr>
                <a:defRPr/>
              </a:pPr>
              <a:t>4</a:t>
            </a:fld>
            <a:endParaRPr lang="ja-JP" altLang="en-US" sz="2800"/>
          </a:p>
        </p:txBody>
      </p:sp>
      <p:pic>
        <p:nvPicPr>
          <p:cNvPr id="7" name="図 6"/>
          <p:cNvPicPr>
            <a:picLocks noChangeAspect="1"/>
          </p:cNvPicPr>
          <p:nvPr/>
        </p:nvPicPr>
        <p:blipFill>
          <a:blip r:embed="rId13"/>
          <a:stretch>
            <a:fillRect/>
          </a:stretch>
        </p:blipFill>
        <p:spPr>
          <a:xfrm>
            <a:off x="2095707" y="5633561"/>
            <a:ext cx="532077" cy="532077"/>
          </a:xfrm>
          <a:prstGeom prst="rect">
            <a:avLst/>
          </a:prstGeom>
        </p:spPr>
      </p:pic>
    </p:spTree>
    <p:extLst>
      <p:ext uri="{BB962C8B-B14F-4D97-AF65-F5344CB8AC3E}">
        <p14:creationId xmlns:p14="http://schemas.microsoft.com/office/powerpoint/2010/main" val="250848012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5A1E0EB6-E441-404D-A568-B745D15E2C8E}" type="slidenum">
              <a:rPr lang="ja-JP" altLang="en-US" smtClean="0"/>
              <a:pPr>
                <a:defRPr/>
              </a:pPr>
              <a:t>40</a:t>
            </a:fld>
            <a:endParaRPr lang="ja-JP" altLang="en-US"/>
          </a:p>
        </p:txBody>
      </p:sp>
      <p:pic>
        <p:nvPicPr>
          <p:cNvPr id="3" name="図 2"/>
          <p:cNvPicPr>
            <a:picLocks noChangeAspect="1"/>
          </p:cNvPicPr>
          <p:nvPr/>
        </p:nvPicPr>
        <p:blipFill>
          <a:blip r:embed="rId2"/>
          <a:stretch>
            <a:fillRect/>
          </a:stretch>
        </p:blipFill>
        <p:spPr>
          <a:xfrm>
            <a:off x="0" y="0"/>
            <a:ext cx="9180512" cy="6885384"/>
          </a:xfrm>
          <a:prstGeom prst="rect">
            <a:avLst/>
          </a:prstGeom>
        </p:spPr>
      </p:pic>
      <p:sp>
        <p:nvSpPr>
          <p:cNvPr id="4" name="テキスト ボックス 3"/>
          <p:cNvSpPr txBox="1"/>
          <p:nvPr/>
        </p:nvSpPr>
        <p:spPr>
          <a:xfrm>
            <a:off x="755576" y="260648"/>
            <a:ext cx="7632848" cy="769441"/>
          </a:xfrm>
          <a:prstGeom prst="rect">
            <a:avLst/>
          </a:prstGeom>
          <a:noFill/>
        </p:spPr>
        <p:txBody>
          <a:bodyPr wrap="square" rtlCol="0">
            <a:spAutoFit/>
          </a:bodyPr>
          <a:lstStyle/>
          <a:p>
            <a:pPr algn="ctr"/>
            <a:r>
              <a:rPr lang="ja-JP" altLang="en-US" sz="4400" dirty="0" smtClean="0">
                <a:solidFill>
                  <a:srgbClr val="FFFFFF"/>
                </a:solidFill>
              </a:rPr>
              <a:t>ご清聴ありがとうございました</a:t>
            </a:r>
            <a:endParaRPr kumimoji="1" lang="ja-JP" altLang="en-US" sz="4400" dirty="0">
              <a:solidFill>
                <a:srgbClr val="FFFFFF"/>
              </a:solidFill>
            </a:endParaRPr>
          </a:p>
        </p:txBody>
      </p:sp>
    </p:spTree>
    <p:extLst>
      <p:ext uri="{BB962C8B-B14F-4D97-AF65-F5344CB8AC3E}">
        <p14:creationId xmlns:p14="http://schemas.microsoft.com/office/powerpoint/2010/main" val="23818781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xmlns:p14="http://schemas.microsoft.com/office/powerpoint/2010/main" spd="slow">
        <p:circl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25413" y="398463"/>
            <a:ext cx="9018587" cy="553998"/>
          </a:xfrm>
          <a:prstGeom prst="rect">
            <a:avLst/>
          </a:prstGeom>
          <a:noFill/>
        </p:spPr>
        <p:txBody>
          <a:bodyPr>
            <a:spAutoFit/>
          </a:bodyPr>
          <a:lstStyle/>
          <a:p>
            <a:pPr fontAlgn="auto">
              <a:spcBef>
                <a:spcPts val="0"/>
              </a:spcBef>
              <a:spcAft>
                <a:spcPts val="0"/>
              </a:spcAft>
              <a:defRPr/>
            </a:pPr>
            <a:r>
              <a:rPr lang="ja-JP" altLang="en-US" sz="3000" dirty="0" smtClean="0">
                <a:latin typeface="+mn-lt"/>
                <a:ea typeface="+mn-ea"/>
                <a:cs typeface="+mn-cs"/>
              </a:rPr>
              <a:t>双方向のコミュニケーションによる顧客との関係性構築</a:t>
            </a:r>
            <a:endParaRPr lang="ja-JP" altLang="en-US" sz="3000" dirty="0">
              <a:latin typeface="+mn-lt"/>
              <a:ea typeface="+mn-ea"/>
              <a:cs typeface="+mn-cs"/>
            </a:endParaRPr>
          </a:p>
        </p:txBody>
      </p:sp>
      <p:cxnSp>
        <p:nvCxnSpPr>
          <p:cNvPr id="3" name="直線コネクタ 2"/>
          <p:cNvCxnSpPr/>
          <p:nvPr/>
        </p:nvCxnSpPr>
        <p:spPr>
          <a:xfrm>
            <a:off x="125413" y="1033463"/>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19487" name="コンテンツ プレースホルダー 2"/>
          <p:cNvSpPr txBox="1">
            <a:spLocks/>
          </p:cNvSpPr>
          <p:nvPr/>
        </p:nvSpPr>
        <p:spPr bwMode="auto">
          <a:xfrm>
            <a:off x="124967" y="1329840"/>
            <a:ext cx="8893175" cy="1809651"/>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defTabSz="914400">
              <a:spcBef>
                <a:spcPts val="2000"/>
              </a:spcBef>
              <a:buClr>
                <a:srgbClr val="D0FF44"/>
              </a:buClr>
              <a:buSzPct val="110000"/>
              <a:buFont typeface="Wingdings 2" charset="0"/>
              <a:buNone/>
            </a:pPr>
            <a:endParaRPr lang="ja-JP" altLang="en-US">
              <a:solidFill>
                <a:srgbClr val="595959"/>
              </a:solidFill>
            </a:endParaRPr>
          </a:p>
        </p:txBody>
      </p:sp>
      <p:sp>
        <p:nvSpPr>
          <p:cNvPr id="19488" name="正方形/長方形 39"/>
          <p:cNvSpPr>
            <a:spLocks noChangeArrowheads="1"/>
          </p:cNvSpPr>
          <p:nvPr/>
        </p:nvSpPr>
        <p:spPr bwMode="auto">
          <a:xfrm>
            <a:off x="107504" y="1427024"/>
            <a:ext cx="91979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buFont typeface="Wingdings" charset="2"/>
              <a:buChar char="ü"/>
            </a:pPr>
            <a:r>
              <a:rPr lang="ja-JP" altLang="en-US" sz="2800" dirty="0"/>
              <a:t>企業は顧客との</a:t>
            </a:r>
            <a:r>
              <a:rPr lang="ja-JP" altLang="en-US" sz="2800" dirty="0">
                <a:solidFill>
                  <a:srgbClr val="FF0000"/>
                </a:solidFill>
              </a:rPr>
              <a:t>双方向的</a:t>
            </a:r>
            <a:r>
              <a:rPr lang="ja-JP" altLang="en-US" sz="2800" dirty="0"/>
              <a:t>なコミュニケーションが必要</a:t>
            </a:r>
            <a:r>
              <a:rPr lang="ja-JP" sz="2800" dirty="0"/>
              <a:t> </a:t>
            </a:r>
            <a:endParaRPr lang="ja-JP" altLang="en-US" sz="2800" dirty="0"/>
          </a:p>
        </p:txBody>
      </p:sp>
      <p:grpSp>
        <p:nvGrpSpPr>
          <p:cNvPr id="12" name="図形グループ 11"/>
          <p:cNvGrpSpPr/>
          <p:nvPr/>
        </p:nvGrpSpPr>
        <p:grpSpPr>
          <a:xfrm>
            <a:off x="971600" y="3212976"/>
            <a:ext cx="6926585" cy="2111535"/>
            <a:chOff x="1060450" y="2538959"/>
            <a:chExt cx="6175846" cy="1464871"/>
          </a:xfrm>
        </p:grpSpPr>
        <p:pic>
          <p:nvPicPr>
            <p:cNvPr id="43" name="Picture 2" descr="network, social, social network icon"/>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61013" y="2538959"/>
              <a:ext cx="1674812"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図 44"/>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1817688" y="2623097"/>
              <a:ext cx="122396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図 10"/>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060450" y="2999334"/>
              <a:ext cx="361950"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図 11"/>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1403350" y="2765972"/>
              <a:ext cx="414338"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図 12"/>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1508125" y="3191422"/>
              <a:ext cx="34290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図 48"/>
            <p:cNvPicPr>
              <a:picLocks noChangeAspect="1"/>
            </p:cNvPicPr>
            <p:nvPr/>
          </p:nvPicPr>
          <p:blipFill>
            <a:blip r:embed="rId8">
              <a:duotone>
                <a:prstClr val="black"/>
                <a:schemeClr val="accent1">
                  <a:tint val="45000"/>
                  <a:satMod val="400000"/>
                </a:schemeClr>
              </a:duotone>
            </a:blip>
            <a:stretch>
              <a:fillRect/>
            </a:stretch>
          </p:blipFill>
          <p:spPr>
            <a:xfrm>
              <a:off x="2770331" y="2991992"/>
              <a:ext cx="541499" cy="541499"/>
            </a:xfrm>
            <a:prstGeom prst="rect">
              <a:avLst/>
            </a:prstGeom>
          </p:spPr>
        </p:pic>
        <p:sp>
          <p:nvSpPr>
            <p:cNvPr id="50" name="正方形/長方形 49"/>
            <p:cNvSpPr/>
            <p:nvPr/>
          </p:nvSpPr>
          <p:spPr>
            <a:xfrm>
              <a:off x="5561361" y="3678754"/>
              <a:ext cx="1674935" cy="325076"/>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ja-JP" altLang="en-US" dirty="0" smtClean="0"/>
                <a:t>顧客</a:t>
              </a:r>
              <a:endParaRPr lang="ja-JP" altLang="en-US" dirty="0"/>
            </a:p>
          </p:txBody>
        </p:sp>
        <p:sp>
          <p:nvSpPr>
            <p:cNvPr id="11" name="左右矢印 10"/>
            <p:cNvSpPr/>
            <p:nvPr/>
          </p:nvSpPr>
          <p:spPr>
            <a:xfrm>
              <a:off x="3419475" y="3101018"/>
              <a:ext cx="1884363" cy="766763"/>
            </a:xfrm>
            <a:prstGeom prst="leftRightArrow">
              <a:avLst/>
            </a:prstGeom>
          </p:spPr>
          <p:style>
            <a:lnRef idx="3">
              <a:schemeClr val="lt1"/>
            </a:lnRef>
            <a:fillRef idx="1">
              <a:schemeClr val="accent3"/>
            </a:fillRef>
            <a:effectRef idx="1">
              <a:schemeClr val="accent3"/>
            </a:effectRef>
            <a:fontRef idx="minor">
              <a:schemeClr val="lt1"/>
            </a:fontRef>
          </p:style>
          <p:txBody>
            <a:bodyPr anchor="ctr"/>
            <a:lstStyle/>
            <a:p>
              <a:pPr algn="ctr">
                <a:defRPr/>
              </a:pPr>
              <a:endParaRPr lang="ja-JP" altLang="en-US"/>
            </a:p>
          </p:txBody>
        </p:sp>
        <p:sp>
          <p:nvSpPr>
            <p:cNvPr id="13" name="テキスト ボックス 12"/>
            <p:cNvSpPr txBox="1">
              <a:spLocks noChangeArrowheads="1"/>
            </p:cNvSpPr>
            <p:nvPr/>
          </p:nvSpPr>
          <p:spPr bwMode="auto">
            <a:xfrm>
              <a:off x="2766263" y="2625734"/>
              <a:ext cx="3240088" cy="518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lgn="ctr"/>
              <a:r>
                <a:rPr lang="ja-JP" altLang="en-US" sz="1800" dirty="0" smtClean="0"/>
                <a:t>双方向の</a:t>
              </a:r>
              <a:endParaRPr lang="en-US" altLang="ja-JP" sz="1800" dirty="0" smtClean="0"/>
            </a:p>
            <a:p>
              <a:pPr algn="ctr"/>
              <a:r>
                <a:rPr lang="ja-JP" altLang="en-US" sz="1800" dirty="0" smtClean="0"/>
                <a:t>コミュニケーション</a:t>
              </a:r>
              <a:endParaRPr lang="ja-JP" altLang="en-US" sz="1800" dirty="0"/>
            </a:p>
          </p:txBody>
        </p:sp>
        <p:sp>
          <p:nvSpPr>
            <p:cNvPr id="52" name="正方形/長方形 51"/>
            <p:cNvSpPr/>
            <p:nvPr/>
          </p:nvSpPr>
          <p:spPr>
            <a:xfrm>
              <a:off x="1402777" y="3665478"/>
              <a:ext cx="1674935" cy="325076"/>
            </a:xfrm>
            <a:prstGeom prst="rect">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ja-JP" altLang="en-US" dirty="0"/>
                <a:t>企業</a:t>
              </a:r>
            </a:p>
          </p:txBody>
        </p:sp>
      </p:grpSp>
      <p:sp>
        <p:nvSpPr>
          <p:cNvPr id="15" name="正方形/長方形 14"/>
          <p:cNvSpPr>
            <a:spLocks noChangeArrowheads="1"/>
          </p:cNvSpPr>
          <p:nvPr/>
        </p:nvSpPr>
        <p:spPr bwMode="auto">
          <a:xfrm>
            <a:off x="107505" y="1895187"/>
            <a:ext cx="874553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buFont typeface="Wingdings" charset="2"/>
              <a:buChar char="ü"/>
            </a:pPr>
            <a:r>
              <a:rPr lang="ja-JP" altLang="en-US" sz="2800" dirty="0"/>
              <a:t>顧客を新規に獲得するよりも</a:t>
            </a:r>
            <a:r>
              <a:rPr lang="ja-JP" altLang="en-US" sz="2800" dirty="0">
                <a:solidFill>
                  <a:srgbClr val="FF0000"/>
                </a:solidFill>
              </a:rPr>
              <a:t>顧客との長期的に良好</a:t>
            </a:r>
            <a:r>
              <a:rPr lang="ja-JP" altLang="en-US" sz="2800" dirty="0" smtClean="0">
                <a:solidFill>
                  <a:srgbClr val="FF0000"/>
                </a:solidFill>
              </a:rPr>
              <a:t>な関係づくり</a:t>
            </a:r>
            <a:r>
              <a:rPr lang="ja-JP" altLang="en-US" sz="2800" dirty="0">
                <a:solidFill>
                  <a:srgbClr val="FF0000"/>
                </a:solidFill>
              </a:rPr>
              <a:t>をいかにして行うか</a:t>
            </a:r>
            <a:r>
              <a:rPr lang="ja-JP" altLang="en-US" sz="2800" dirty="0"/>
              <a:t>に関心が集まっている</a:t>
            </a:r>
          </a:p>
        </p:txBody>
      </p:sp>
      <p:sp>
        <p:nvSpPr>
          <p:cNvPr id="54" name="テキスト ボックス 53"/>
          <p:cNvSpPr txBox="1">
            <a:spLocks noChangeArrowheads="1"/>
          </p:cNvSpPr>
          <p:nvPr/>
        </p:nvSpPr>
        <p:spPr bwMode="auto">
          <a:xfrm>
            <a:off x="7565842" y="2721171"/>
            <a:ext cx="1558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r>
              <a:rPr lang="ja-JP" altLang="en-US" sz="1800" dirty="0"/>
              <a:t>杉本　</a:t>
            </a:r>
            <a:r>
              <a:rPr lang="en-US" altLang="ja-JP" sz="1800" dirty="0"/>
              <a:t>(2003)</a:t>
            </a:r>
            <a:endParaRPr lang="ja-JP" altLang="en-US" sz="1800" dirty="0"/>
          </a:p>
        </p:txBody>
      </p:sp>
      <p:sp>
        <p:nvSpPr>
          <p:cNvPr id="4" name="スライド番号プレースホルダー 3"/>
          <p:cNvSpPr>
            <a:spLocks noGrp="1"/>
          </p:cNvSpPr>
          <p:nvPr>
            <p:ph type="sldNum" sz="quarter" idx="12"/>
          </p:nvPr>
        </p:nvSpPr>
        <p:spPr/>
        <p:txBody>
          <a:bodyPr/>
          <a:lstStyle/>
          <a:p>
            <a:pPr>
              <a:defRPr/>
            </a:pPr>
            <a:fld id="{5A1E0EB6-E441-404D-A568-B745D15E2C8E}" type="slidenum">
              <a:rPr lang="ja-JP" altLang="en-US" sz="2800" smtClean="0"/>
              <a:pPr>
                <a:defRPr/>
              </a:pPr>
              <a:t>5</a:t>
            </a:fld>
            <a:endParaRPr lang="ja-JP" altLang="en-US" sz="2800" dirty="0"/>
          </a:p>
        </p:txBody>
      </p:sp>
      <p:sp>
        <p:nvSpPr>
          <p:cNvPr id="10" name="角丸四角形 9"/>
          <p:cNvSpPr/>
          <p:nvPr/>
        </p:nvSpPr>
        <p:spPr>
          <a:xfrm>
            <a:off x="251520" y="5553626"/>
            <a:ext cx="8601968" cy="104372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3200" dirty="0" smtClean="0"/>
              <a:t>双方向的なコミュニケーションによる</a:t>
            </a:r>
            <a:endParaRPr lang="en-US" altLang="ja-JP" sz="3200" dirty="0" smtClean="0"/>
          </a:p>
          <a:p>
            <a:pPr algn="ctr"/>
            <a:r>
              <a:rPr lang="ja-JP" altLang="en-US" sz="3200" dirty="0" smtClean="0"/>
              <a:t>既存顧客との長期的な関係性構築が重要である</a:t>
            </a:r>
            <a:endParaRPr kumimoji="1" lang="ja-JP" altLang="en-US" sz="3200" dirty="0"/>
          </a:p>
        </p:txBody>
      </p:sp>
    </p:spTree>
    <p:extLst>
      <p:ext uri="{BB962C8B-B14F-4D97-AF65-F5344CB8AC3E}">
        <p14:creationId xmlns:p14="http://schemas.microsoft.com/office/powerpoint/2010/main" val="97283625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25413" y="398463"/>
            <a:ext cx="6380162" cy="769937"/>
          </a:xfrm>
          <a:prstGeom prst="rect">
            <a:avLst/>
          </a:prstGeom>
          <a:noFill/>
        </p:spPr>
        <p:txBody>
          <a:bodyPr>
            <a:spAutoFit/>
          </a:bodyPr>
          <a:lstStyle/>
          <a:p>
            <a:pPr fontAlgn="auto">
              <a:spcBef>
                <a:spcPts val="0"/>
              </a:spcBef>
              <a:spcAft>
                <a:spcPts val="0"/>
              </a:spcAft>
              <a:defRPr/>
            </a:pPr>
            <a:r>
              <a:rPr lang="ja-JP" altLang="en-US" sz="4400" dirty="0">
                <a:latin typeface="+mn-lt"/>
                <a:ea typeface="+mn-ea"/>
                <a:cs typeface="+mn-cs"/>
              </a:rPr>
              <a:t>問題意識</a:t>
            </a:r>
          </a:p>
        </p:txBody>
      </p:sp>
      <p:cxnSp>
        <p:nvCxnSpPr>
          <p:cNvPr id="3" name="直線コネクタ 2"/>
          <p:cNvCxnSpPr/>
          <p:nvPr/>
        </p:nvCxnSpPr>
        <p:spPr>
          <a:xfrm>
            <a:off x="125413" y="1196975"/>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角丸四角形 4"/>
          <p:cNvSpPr/>
          <p:nvPr/>
        </p:nvSpPr>
        <p:spPr bwMode="auto">
          <a:xfrm>
            <a:off x="468313" y="1628775"/>
            <a:ext cx="8207375" cy="4679950"/>
          </a:xfrm>
          <a:prstGeom prst="roundRect">
            <a:avLst>
              <a:gd name="adj" fmla="val 12300"/>
            </a:avLst>
          </a:prstGeom>
          <a:ln/>
        </p:spPr>
        <p:style>
          <a:lnRef idx="2">
            <a:schemeClr val="accent1"/>
          </a:lnRef>
          <a:fillRef idx="1">
            <a:schemeClr val="lt1"/>
          </a:fillRef>
          <a:effectRef idx="0">
            <a:schemeClr val="accent1"/>
          </a:effectRef>
          <a:fontRef idx="minor">
            <a:schemeClr val="dk1"/>
          </a:fontRef>
        </p:style>
        <p:txBody>
          <a:bodyPr anchor="ctr"/>
          <a:lstStyle/>
          <a:p>
            <a:pPr algn="ctr" defTabSz="914400" fontAlgn="auto">
              <a:spcBef>
                <a:spcPts val="0"/>
              </a:spcBef>
              <a:spcAft>
                <a:spcPts val="0"/>
              </a:spcAft>
              <a:defRPr/>
            </a:pPr>
            <a:r>
              <a:rPr kumimoji="0" lang="ja-JP" altLang="en-US" kern="0" dirty="0">
                <a:solidFill>
                  <a:srgbClr val="FFFFFF"/>
                </a:solidFill>
                <a:latin typeface="Century Schoolbook"/>
                <a:ea typeface="ＭＳ Ｐ明朝"/>
              </a:rPr>
              <a:t>　　　　　　　　</a:t>
            </a:r>
          </a:p>
        </p:txBody>
      </p:sp>
      <p:sp>
        <p:nvSpPr>
          <p:cNvPr id="23556" name="テキスト ボックス 5"/>
          <p:cNvSpPr txBox="1">
            <a:spLocks noChangeArrowheads="1"/>
          </p:cNvSpPr>
          <p:nvPr/>
        </p:nvSpPr>
        <p:spPr bwMode="auto">
          <a:xfrm>
            <a:off x="611560" y="2078846"/>
            <a:ext cx="816992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r>
              <a:rPr lang="ja-JP" altLang="en-US" sz="6000" dirty="0" smtClean="0"/>
              <a:t>企業が顧客と長期的に良好な関係性を築くにはどのようにすれば</a:t>
            </a:r>
            <a:endParaRPr lang="en-US" altLang="ja-JP" sz="6000" dirty="0" smtClean="0"/>
          </a:p>
          <a:p>
            <a:r>
              <a:rPr lang="ja-JP" altLang="en-US" sz="6000" dirty="0" smtClean="0"/>
              <a:t>良いのだろうか</a:t>
            </a:r>
            <a:endParaRPr lang="ja-JP" altLang="en-US" sz="6000" dirty="0"/>
          </a:p>
        </p:txBody>
      </p:sp>
      <p:pic>
        <p:nvPicPr>
          <p:cNvPr id="7" name="図 6"/>
          <p:cNvPicPr>
            <a:picLocks noChangeAspect="1"/>
          </p:cNvPicPr>
          <p:nvPr/>
        </p:nvPicPr>
        <p:blipFill>
          <a:blip r:embed="rId2">
            <a:duotone>
              <a:schemeClr val="accent1">
                <a:shade val="45000"/>
                <a:satMod val="135000"/>
              </a:schemeClr>
              <a:prstClr val="white"/>
            </a:duotone>
            <a:extLst/>
          </a:blip>
          <a:stretch>
            <a:fillRect/>
          </a:stretch>
        </p:blipFill>
        <p:spPr>
          <a:xfrm>
            <a:off x="7006346" y="4711218"/>
            <a:ext cx="1526094" cy="1526094"/>
          </a:xfrm>
          <a:prstGeom prst="rect">
            <a:avLst/>
          </a:prstGeom>
          <a:effectLst>
            <a:reflection blurRad="6350" stA="50000" endA="295" endPos="92000" dist="101600" dir="5400000" sy="-100000" algn="bl" rotWithShape="0"/>
          </a:effectLst>
          <a:scene3d>
            <a:camera prst="perspectiveLeft"/>
            <a:lightRig rig="threePt" dir="t"/>
          </a:scene3d>
        </p:spPr>
      </p:pic>
      <p:sp>
        <p:nvSpPr>
          <p:cNvPr id="4" name="スライド番号プレースホルダー 3"/>
          <p:cNvSpPr>
            <a:spLocks noGrp="1"/>
          </p:cNvSpPr>
          <p:nvPr>
            <p:ph type="sldNum" sz="quarter" idx="12"/>
          </p:nvPr>
        </p:nvSpPr>
        <p:spPr/>
        <p:txBody>
          <a:bodyPr/>
          <a:lstStyle/>
          <a:p>
            <a:pPr>
              <a:defRPr/>
            </a:pPr>
            <a:fld id="{5A1E0EB6-E441-404D-A568-B745D15E2C8E}" type="slidenum">
              <a:rPr lang="ja-JP" altLang="en-US" sz="2800" smtClean="0"/>
              <a:pPr>
                <a:defRPr/>
              </a:pPr>
              <a:t>6</a:t>
            </a:fld>
            <a:endParaRPr lang="ja-JP" altLang="en-US" sz="280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コンテンツ プレースホルダー 2"/>
          <p:cNvSpPr txBox="1">
            <a:spLocks/>
          </p:cNvSpPr>
          <p:nvPr/>
        </p:nvSpPr>
        <p:spPr bwMode="auto">
          <a:xfrm>
            <a:off x="404813" y="1247775"/>
            <a:ext cx="7556500" cy="550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9250" indent="-349250">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defTabSz="914400">
              <a:spcBef>
                <a:spcPts val="2000"/>
              </a:spcBef>
              <a:buClr>
                <a:srgbClr val="D0FF44"/>
              </a:buClr>
              <a:buSzPct val="110000"/>
              <a:buFont typeface="Wingdings 2" charset="0"/>
              <a:buChar char=""/>
            </a:pPr>
            <a:r>
              <a:rPr lang="ja-JP" altLang="en-US" sz="3200" dirty="0">
                <a:solidFill>
                  <a:srgbClr val="595959"/>
                </a:solidFill>
              </a:rPr>
              <a:t>問題意識</a:t>
            </a:r>
            <a:endParaRPr lang="fr-FR" altLang="ja-JP" sz="3200" dirty="0">
              <a:solidFill>
                <a:srgbClr val="595959"/>
              </a:solidFill>
            </a:endParaRPr>
          </a:p>
          <a:p>
            <a:pPr defTabSz="914400">
              <a:spcBef>
                <a:spcPts val="2000"/>
              </a:spcBef>
              <a:buClr>
                <a:srgbClr val="D0FF44"/>
              </a:buClr>
              <a:buSzPct val="110000"/>
              <a:buFont typeface="Wingdings 2" charset="0"/>
              <a:buChar char=""/>
            </a:pPr>
            <a:r>
              <a:rPr lang="ja-JP" altLang="en-US" sz="6000" dirty="0">
                <a:solidFill>
                  <a:srgbClr val="595959"/>
                </a:solidFill>
              </a:rPr>
              <a:t>研究目的</a:t>
            </a:r>
            <a:endParaRPr lang="fr-FR" altLang="ja-JP" sz="6000" dirty="0">
              <a:solidFill>
                <a:srgbClr val="595959"/>
              </a:solidFill>
            </a:endParaRPr>
          </a:p>
          <a:p>
            <a:pPr defTabSz="914400">
              <a:spcBef>
                <a:spcPts val="2000"/>
              </a:spcBef>
              <a:buClr>
                <a:srgbClr val="D0FF44"/>
              </a:buClr>
              <a:buSzPct val="110000"/>
              <a:buFont typeface="Wingdings 2" charset="0"/>
              <a:buChar char=""/>
            </a:pPr>
            <a:r>
              <a:rPr lang="ja-JP" altLang="en-US" sz="3200" dirty="0" smtClean="0">
                <a:solidFill>
                  <a:srgbClr val="595959"/>
                </a:solidFill>
              </a:rPr>
              <a:t>仮説の</a:t>
            </a:r>
            <a:r>
              <a:rPr lang="ja-JP" altLang="en-US" sz="3200" dirty="0">
                <a:solidFill>
                  <a:srgbClr val="595959"/>
                </a:solidFill>
              </a:rPr>
              <a:t>導出</a:t>
            </a:r>
            <a:endParaRPr lang="en-US" altLang="ja-JP" sz="3200" dirty="0">
              <a:solidFill>
                <a:srgbClr val="595959"/>
              </a:solidFill>
            </a:endParaRPr>
          </a:p>
          <a:p>
            <a:pPr defTabSz="914400">
              <a:spcBef>
                <a:spcPts val="2000"/>
              </a:spcBef>
              <a:buClr>
                <a:srgbClr val="D0FF44"/>
              </a:buClr>
              <a:buSzPct val="110000"/>
              <a:buFont typeface="Wingdings 2" charset="0"/>
              <a:buChar char=""/>
            </a:pPr>
            <a:r>
              <a:rPr lang="ja-JP" altLang="en-US" sz="3200" dirty="0" smtClean="0">
                <a:solidFill>
                  <a:srgbClr val="595959"/>
                </a:solidFill>
              </a:rPr>
              <a:t>仮説の検証</a:t>
            </a:r>
            <a:endParaRPr lang="en-US" altLang="ja-JP" sz="3200" dirty="0" smtClean="0">
              <a:solidFill>
                <a:srgbClr val="595959"/>
              </a:solidFill>
            </a:endParaRPr>
          </a:p>
          <a:p>
            <a:pPr defTabSz="914400">
              <a:spcBef>
                <a:spcPts val="2000"/>
              </a:spcBef>
              <a:buClr>
                <a:srgbClr val="D0FF44"/>
              </a:buClr>
              <a:buSzPct val="110000"/>
              <a:buFont typeface="Wingdings 2" charset="0"/>
              <a:buChar char=""/>
            </a:pPr>
            <a:r>
              <a:rPr lang="ja-JP" altLang="en-US" sz="3200" dirty="0" smtClean="0">
                <a:solidFill>
                  <a:srgbClr val="595959"/>
                </a:solidFill>
              </a:rPr>
              <a:t>インプリケーション</a:t>
            </a:r>
            <a:endParaRPr lang="en-US" altLang="ja-JP" sz="3200" dirty="0" smtClean="0">
              <a:solidFill>
                <a:srgbClr val="595959"/>
              </a:solidFill>
            </a:endParaRPr>
          </a:p>
          <a:p>
            <a:pPr defTabSz="914400">
              <a:spcBef>
                <a:spcPts val="2000"/>
              </a:spcBef>
              <a:buClr>
                <a:srgbClr val="D0FF44"/>
              </a:buClr>
              <a:buSzPct val="110000"/>
              <a:buFont typeface="Wingdings 2" charset="0"/>
              <a:buChar char=""/>
            </a:pPr>
            <a:r>
              <a:rPr lang="ja-JP" altLang="en-US" sz="3200" dirty="0" smtClean="0">
                <a:solidFill>
                  <a:srgbClr val="595959"/>
                </a:solidFill>
              </a:rPr>
              <a:t>課題</a:t>
            </a:r>
            <a:endParaRPr lang="fr-FR" altLang="ja-JP" sz="3200" dirty="0">
              <a:solidFill>
                <a:srgbClr val="595959"/>
              </a:solidFill>
            </a:endParaRPr>
          </a:p>
        </p:txBody>
      </p:sp>
      <p:sp>
        <p:nvSpPr>
          <p:cNvPr id="6" name="テキスト ボックス 5"/>
          <p:cNvSpPr txBox="1"/>
          <p:nvPr/>
        </p:nvSpPr>
        <p:spPr>
          <a:xfrm>
            <a:off x="125413" y="398463"/>
            <a:ext cx="6380162" cy="708025"/>
          </a:xfrm>
          <a:prstGeom prst="rect">
            <a:avLst/>
          </a:prstGeom>
          <a:noFill/>
        </p:spPr>
        <p:txBody>
          <a:bodyPr>
            <a:spAutoFit/>
          </a:bodyPr>
          <a:lstStyle/>
          <a:p>
            <a:pPr fontAlgn="auto">
              <a:spcBef>
                <a:spcPts val="0"/>
              </a:spcBef>
              <a:spcAft>
                <a:spcPts val="0"/>
              </a:spcAft>
              <a:defRPr/>
            </a:pPr>
            <a:r>
              <a:rPr lang="ja-JP" altLang="en-US" sz="4000" dirty="0">
                <a:solidFill>
                  <a:schemeClr val="accent4">
                    <a:lumMod val="75000"/>
                  </a:schemeClr>
                </a:solidFill>
                <a:latin typeface="+mn-lt"/>
                <a:ea typeface="+mn-ea"/>
                <a:cs typeface="+mn-cs"/>
              </a:rPr>
              <a:t>研究の流れ</a:t>
            </a:r>
          </a:p>
        </p:txBody>
      </p:sp>
      <p:cxnSp>
        <p:nvCxnSpPr>
          <p:cNvPr id="8" name="直線コネクタ 7"/>
          <p:cNvCxnSpPr/>
          <p:nvPr/>
        </p:nvCxnSpPr>
        <p:spPr>
          <a:xfrm>
            <a:off x="125413" y="1106488"/>
            <a:ext cx="8728075"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図 8"/>
          <p:cNvPicPr>
            <a:picLocks noChangeAspect="1"/>
          </p:cNvPicPr>
          <p:nvPr/>
        </p:nvPicPr>
        <p:blipFill>
          <a:blip r:embed="rId3">
            <a:duotone>
              <a:schemeClr val="accent1">
                <a:shade val="45000"/>
                <a:satMod val="135000"/>
              </a:schemeClr>
              <a:prstClr val="white"/>
            </a:duotone>
            <a:extLst/>
          </a:blip>
          <a:stretch>
            <a:fillRect/>
          </a:stretch>
        </p:blipFill>
        <p:spPr>
          <a:xfrm>
            <a:off x="6964256" y="4552174"/>
            <a:ext cx="2071124" cy="2071124"/>
          </a:xfrm>
          <a:prstGeom prst="rect">
            <a:avLst/>
          </a:prstGeom>
          <a:effectLst>
            <a:outerShdw blurRad="50800" dist="38100" dir="13500000" algn="br" rotWithShape="0">
              <a:prstClr val="black">
                <a:alpha val="40000"/>
              </a:prstClr>
            </a:outerShdw>
            <a:reflection blurRad="6350" stA="50000" endA="295" endPos="92000" dist="101600" dir="5400000" sy="-100000" algn="bl" rotWithShape="0"/>
          </a:effectLst>
          <a:scene3d>
            <a:camera prst="perspectiveLeft"/>
            <a:lightRig rig="threePt" dir="t"/>
          </a:scene3d>
        </p:spPr>
      </p:pic>
      <p:sp>
        <p:nvSpPr>
          <p:cNvPr id="10" name="正方形/長方形 9"/>
          <p:cNvSpPr/>
          <p:nvPr/>
        </p:nvSpPr>
        <p:spPr>
          <a:xfrm>
            <a:off x="395536" y="1988840"/>
            <a:ext cx="4023171" cy="1029097"/>
          </a:xfrm>
          <a:prstGeom prst="rect">
            <a:avLst/>
          </a:prstGeom>
          <a:noFill/>
          <a:ln w="57150" cap="rnd" cmpd="sng">
            <a:prstDash val="sysDash"/>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ja-JP" altLang="en-US"/>
          </a:p>
        </p:txBody>
      </p:sp>
      <p:sp>
        <p:nvSpPr>
          <p:cNvPr id="2" name="スライド番号プレースホルダー 1"/>
          <p:cNvSpPr>
            <a:spLocks noGrp="1"/>
          </p:cNvSpPr>
          <p:nvPr>
            <p:ph type="sldNum" sz="quarter" idx="12"/>
          </p:nvPr>
        </p:nvSpPr>
        <p:spPr/>
        <p:txBody>
          <a:bodyPr/>
          <a:lstStyle/>
          <a:p>
            <a:pPr>
              <a:defRPr/>
            </a:pPr>
            <a:fld id="{5A1E0EB6-E441-404D-A568-B745D15E2C8E}" type="slidenum">
              <a:rPr lang="ja-JP" altLang="en-US" sz="2800" smtClean="0"/>
              <a:pPr>
                <a:defRPr/>
              </a:pPr>
              <a:t>7</a:t>
            </a:fld>
            <a:endParaRPr lang="ja-JP" altLang="en-US" sz="2800" dirty="0"/>
          </a:p>
        </p:txBody>
      </p:sp>
    </p:spTree>
    <p:extLst>
      <p:ext uri="{BB962C8B-B14F-4D97-AF65-F5344CB8AC3E}">
        <p14:creationId xmlns:p14="http://schemas.microsoft.com/office/powerpoint/2010/main" val="285678396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テキスト ボックス 1"/>
          <p:cNvSpPr txBox="1">
            <a:spLocks noChangeArrowheads="1"/>
          </p:cNvSpPr>
          <p:nvPr/>
        </p:nvSpPr>
        <p:spPr bwMode="auto">
          <a:xfrm>
            <a:off x="125413" y="398463"/>
            <a:ext cx="87280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spcBef>
                <a:spcPct val="30000"/>
              </a:spcBef>
            </a:pPr>
            <a:r>
              <a:rPr lang="ja-JP" altLang="en-US" sz="3600" dirty="0" smtClean="0"/>
              <a:t>情報の伝わり方の変化</a:t>
            </a:r>
            <a:endParaRPr lang="ja-JP" altLang="en-US" sz="3600" dirty="0"/>
          </a:p>
        </p:txBody>
      </p:sp>
      <p:sp>
        <p:nvSpPr>
          <p:cNvPr id="10" name="正方形/長方形 9"/>
          <p:cNvSpPr/>
          <p:nvPr/>
        </p:nvSpPr>
        <p:spPr>
          <a:xfrm>
            <a:off x="3851920" y="4221087"/>
            <a:ext cx="2939405" cy="844625"/>
          </a:xfrm>
          <a:prstGeom prst="rect">
            <a:avLst/>
          </a:prstGeom>
          <a:ln>
            <a:prstDash val="dash"/>
          </a:ln>
        </p:spPr>
        <p:style>
          <a:lnRef idx="2">
            <a:schemeClr val="accent3"/>
          </a:lnRef>
          <a:fillRef idx="1">
            <a:schemeClr val="lt1"/>
          </a:fillRef>
          <a:effectRef idx="0">
            <a:schemeClr val="accent3"/>
          </a:effectRef>
          <a:fontRef idx="minor">
            <a:schemeClr val="dk1"/>
          </a:fontRef>
        </p:style>
        <p:txBody>
          <a:bodyPr anchor="ctr"/>
          <a:lstStyle/>
          <a:p>
            <a:pPr algn="ctr">
              <a:defRPr/>
            </a:pPr>
            <a:endParaRPr lang="ja-JP" altLang="en-US"/>
          </a:p>
        </p:txBody>
      </p:sp>
      <p:sp>
        <p:nvSpPr>
          <p:cNvPr id="11" name="正方形/長方形 10"/>
          <p:cNvSpPr/>
          <p:nvPr/>
        </p:nvSpPr>
        <p:spPr>
          <a:xfrm>
            <a:off x="161925" y="4187825"/>
            <a:ext cx="2681288" cy="646113"/>
          </a:xfrm>
          <a:prstGeom prst="rect">
            <a:avLst/>
          </a:prstGeom>
          <a:ln>
            <a:prstDash val="dash"/>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ja-JP" altLang="en-US"/>
          </a:p>
        </p:txBody>
      </p:sp>
      <p:sp>
        <p:nvSpPr>
          <p:cNvPr id="12" name="台形 11"/>
          <p:cNvSpPr/>
          <p:nvPr/>
        </p:nvSpPr>
        <p:spPr>
          <a:xfrm>
            <a:off x="4164013" y="3052763"/>
            <a:ext cx="2020887" cy="895350"/>
          </a:xfrm>
          <a:prstGeom prst="trapezoid">
            <a:avLst/>
          </a:prstGeom>
          <a:solidFill>
            <a:schemeClr val="bg2">
              <a:lumMod val="60000"/>
              <a:lumOff val="40000"/>
            </a:schemeClr>
          </a:solidFill>
          <a:ln>
            <a:solidFill>
              <a:schemeClr val="accent3"/>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ja-JP" altLang="en-US"/>
          </a:p>
        </p:txBody>
      </p:sp>
      <p:sp>
        <p:nvSpPr>
          <p:cNvPr id="13" name="台形 12"/>
          <p:cNvSpPr/>
          <p:nvPr/>
        </p:nvSpPr>
        <p:spPr>
          <a:xfrm>
            <a:off x="612775" y="2087563"/>
            <a:ext cx="1798638" cy="1800225"/>
          </a:xfrm>
          <a:prstGeom prst="trapezoid">
            <a:avLst/>
          </a:prstGeom>
        </p:spPr>
        <p:style>
          <a:lnRef idx="2">
            <a:schemeClr val="accent1"/>
          </a:lnRef>
          <a:fillRef idx="1">
            <a:schemeClr val="lt1"/>
          </a:fillRef>
          <a:effectRef idx="0">
            <a:schemeClr val="accent1"/>
          </a:effectRef>
          <a:fontRef idx="minor">
            <a:schemeClr val="dk1"/>
          </a:fontRef>
        </p:style>
        <p:txBody>
          <a:bodyPr anchor="ctr"/>
          <a:lstStyle/>
          <a:p>
            <a:pPr algn="ctr">
              <a:defRPr/>
            </a:pPr>
            <a:endParaRPr lang="ja-JP" altLang="en-US"/>
          </a:p>
        </p:txBody>
      </p:sp>
      <p:cxnSp>
        <p:nvCxnSpPr>
          <p:cNvPr id="14" name="直線コネクタ 13"/>
          <p:cNvCxnSpPr/>
          <p:nvPr/>
        </p:nvCxnSpPr>
        <p:spPr>
          <a:xfrm>
            <a:off x="125413" y="1052513"/>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15" name="円/楕円 14"/>
          <p:cNvSpPr/>
          <p:nvPr/>
        </p:nvSpPr>
        <p:spPr>
          <a:xfrm>
            <a:off x="750888" y="1703388"/>
            <a:ext cx="1519237" cy="576262"/>
          </a:xfrm>
          <a:prstGeom prst="ellipse">
            <a:avLst/>
          </a:prstGeom>
        </p:spPr>
        <p:style>
          <a:lnRef idx="2">
            <a:schemeClr val="accent1"/>
          </a:lnRef>
          <a:fillRef idx="1">
            <a:schemeClr val="lt1"/>
          </a:fillRef>
          <a:effectRef idx="0">
            <a:schemeClr val="accent1"/>
          </a:effectRef>
          <a:fontRef idx="minor">
            <a:schemeClr val="dk1"/>
          </a:fontRef>
        </p:style>
        <p:txBody>
          <a:bodyPr anchor="ctr"/>
          <a:lstStyle/>
          <a:p>
            <a:pPr algn="ctr">
              <a:defRPr/>
            </a:pPr>
            <a:r>
              <a:rPr lang="ja-JP" altLang="en-US" sz="2000" dirty="0"/>
              <a:t>発信者</a:t>
            </a:r>
          </a:p>
        </p:txBody>
      </p:sp>
      <p:pic>
        <p:nvPicPr>
          <p:cNvPr id="32776" name="Picture 2" descr="network, social, social network icon"/>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68313" y="2974975"/>
            <a:ext cx="215900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下矢印 18"/>
          <p:cNvSpPr/>
          <p:nvPr/>
        </p:nvSpPr>
        <p:spPr>
          <a:xfrm>
            <a:off x="1187624" y="2422440"/>
            <a:ext cx="648072" cy="669262"/>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32780" name="テキスト ボックス 14"/>
          <p:cNvSpPr txBox="1">
            <a:spLocks noChangeArrowheads="1"/>
          </p:cNvSpPr>
          <p:nvPr/>
        </p:nvSpPr>
        <p:spPr bwMode="auto">
          <a:xfrm>
            <a:off x="899592" y="2420888"/>
            <a:ext cx="1152128" cy="461665"/>
          </a:xfrm>
          <a:prstGeom prst="rect">
            <a:avLst/>
          </a:prstGeom>
          <a:noFill/>
          <a:ln>
            <a:noFill/>
          </a:ln>
          <a:extLst/>
        </p:spPr>
        <p:style>
          <a:lnRef idx="2">
            <a:schemeClr val="accent1"/>
          </a:lnRef>
          <a:fillRef idx="1">
            <a:schemeClr val="lt1"/>
          </a:fillRef>
          <a:effectRef idx="0">
            <a:schemeClr val="accent1"/>
          </a:effectRef>
          <a:fontRef idx="minor">
            <a:schemeClr val="dk1"/>
          </a:fontRef>
        </p:style>
        <p:txBody>
          <a:bodyPr wrap="square">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lgn="ctr"/>
            <a:r>
              <a:rPr lang="ja-JP" altLang="en-US" b="1" dirty="0" smtClean="0"/>
              <a:t>一方向</a:t>
            </a:r>
            <a:endParaRPr lang="ja-JP" altLang="en-US" b="1" dirty="0"/>
          </a:p>
        </p:txBody>
      </p:sp>
      <p:sp>
        <p:nvSpPr>
          <p:cNvPr id="32781" name="テキスト ボックス 15"/>
          <p:cNvSpPr txBox="1">
            <a:spLocks noChangeArrowheads="1"/>
          </p:cNvSpPr>
          <p:nvPr/>
        </p:nvSpPr>
        <p:spPr bwMode="auto">
          <a:xfrm>
            <a:off x="34925" y="4187825"/>
            <a:ext cx="30241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lgn="ctr"/>
            <a:r>
              <a:rPr lang="ja-JP" altLang="en-US" sz="1800"/>
              <a:t>マスメディア全盛時代の</a:t>
            </a:r>
            <a:endParaRPr lang="en-US" altLang="ja-JP" sz="1800"/>
          </a:p>
          <a:p>
            <a:pPr algn="ctr"/>
            <a:r>
              <a:rPr lang="ja-JP" altLang="en-US" sz="1800"/>
              <a:t>情報の伝わり方</a:t>
            </a:r>
          </a:p>
        </p:txBody>
      </p:sp>
      <p:sp>
        <p:nvSpPr>
          <p:cNvPr id="22" name="右矢印 21"/>
          <p:cNvSpPr/>
          <p:nvPr/>
        </p:nvSpPr>
        <p:spPr>
          <a:xfrm>
            <a:off x="2686306" y="2353423"/>
            <a:ext cx="1022093" cy="1415302"/>
          </a:xfrm>
          <a:prstGeom prst="rightArrow">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ja-JP" altLang="en-US"/>
          </a:p>
        </p:txBody>
      </p:sp>
      <p:sp>
        <p:nvSpPr>
          <p:cNvPr id="23" name="台形 22"/>
          <p:cNvSpPr/>
          <p:nvPr/>
        </p:nvSpPr>
        <p:spPr>
          <a:xfrm>
            <a:off x="4384675" y="1979613"/>
            <a:ext cx="1655763" cy="1320800"/>
          </a:xfrm>
          <a:prstGeom prst="trapezoid">
            <a:avLst/>
          </a:prstGeom>
          <a:solidFill>
            <a:schemeClr val="bg2">
              <a:lumMod val="60000"/>
              <a:lumOff val="40000"/>
            </a:schemeClr>
          </a:solidFill>
          <a:ln>
            <a:solidFill>
              <a:schemeClr val="accent3"/>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ja-JP" altLang="en-US"/>
          </a:p>
        </p:txBody>
      </p:sp>
      <p:sp>
        <p:nvSpPr>
          <p:cNvPr id="24" name="円/楕円 23"/>
          <p:cNvSpPr/>
          <p:nvPr/>
        </p:nvSpPr>
        <p:spPr>
          <a:xfrm>
            <a:off x="4164013" y="1593850"/>
            <a:ext cx="2020887" cy="576263"/>
          </a:xfrm>
          <a:prstGeom prst="ellipse">
            <a:avLst/>
          </a:prstGeom>
        </p:spPr>
        <p:style>
          <a:lnRef idx="2">
            <a:schemeClr val="accent3"/>
          </a:lnRef>
          <a:fillRef idx="1">
            <a:schemeClr val="lt1"/>
          </a:fillRef>
          <a:effectRef idx="0">
            <a:schemeClr val="accent3"/>
          </a:effectRef>
          <a:fontRef idx="minor">
            <a:schemeClr val="dk1"/>
          </a:fontRef>
        </p:style>
        <p:txBody>
          <a:bodyPr anchor="ctr"/>
          <a:lstStyle/>
          <a:p>
            <a:pPr algn="ctr">
              <a:defRPr/>
            </a:pPr>
            <a:r>
              <a:rPr lang="ja-JP" altLang="en-US" sz="2400" dirty="0"/>
              <a:t>発信者</a:t>
            </a:r>
          </a:p>
        </p:txBody>
      </p:sp>
      <p:pic>
        <p:nvPicPr>
          <p:cNvPr id="32787" name="Picture 2" descr="network, social, social network icon"/>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64013" y="2338388"/>
            <a:ext cx="2160587"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8" name="Picture 2" descr="network, social, social network icon"/>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499100" y="3448050"/>
            <a:ext cx="11557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9" name="Picture 2" descr="network, social, social network icon"/>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495800" y="3448050"/>
            <a:ext cx="11557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90" name="Picture 2" descr="network, social, social network icon"/>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492500" y="3448050"/>
            <a:ext cx="11557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91" name="テキスト ボックス 27"/>
          <p:cNvSpPr txBox="1">
            <a:spLocks noChangeArrowheads="1"/>
          </p:cNvSpPr>
          <p:nvPr/>
        </p:nvSpPr>
        <p:spPr bwMode="auto">
          <a:xfrm>
            <a:off x="3857848" y="4336068"/>
            <a:ext cx="29464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lgn="ctr"/>
            <a:r>
              <a:rPr lang="ja-JP" altLang="en-US" sz="2000" dirty="0">
                <a:solidFill>
                  <a:srgbClr val="FF0000"/>
                </a:solidFill>
              </a:rPr>
              <a:t>ソーシャルメディア</a:t>
            </a:r>
            <a:r>
              <a:rPr lang="ja-JP" altLang="en-US" sz="1800" dirty="0"/>
              <a:t>時代の</a:t>
            </a:r>
            <a:endParaRPr lang="en-US" altLang="ja-JP" sz="1800" dirty="0"/>
          </a:p>
          <a:p>
            <a:pPr algn="ctr"/>
            <a:r>
              <a:rPr lang="ja-JP" altLang="en-US" sz="1800" dirty="0"/>
              <a:t>情報の伝わり方</a:t>
            </a:r>
          </a:p>
        </p:txBody>
      </p:sp>
      <p:sp>
        <p:nvSpPr>
          <p:cNvPr id="32792" name="テキスト ボックス 28"/>
          <p:cNvSpPr txBox="1">
            <a:spLocks noChangeArrowheads="1"/>
          </p:cNvSpPr>
          <p:nvPr/>
        </p:nvSpPr>
        <p:spPr bwMode="auto">
          <a:xfrm>
            <a:off x="6516216" y="2680965"/>
            <a:ext cx="2849563"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r>
              <a:rPr lang="ja-JP" altLang="en-US" sz="2200" dirty="0" smtClean="0"/>
              <a:t>企業は顧客と</a:t>
            </a:r>
            <a:endParaRPr lang="en-US" altLang="ja-JP" sz="2200" dirty="0"/>
          </a:p>
          <a:p>
            <a:r>
              <a:rPr lang="ja-JP" altLang="en-US" sz="2200" dirty="0">
                <a:solidFill>
                  <a:srgbClr val="FF0000"/>
                </a:solidFill>
              </a:rPr>
              <a:t>ソーシャルメディア</a:t>
            </a:r>
            <a:r>
              <a:rPr lang="ja-JP" altLang="en-US" sz="2200" dirty="0"/>
              <a:t>で</a:t>
            </a:r>
            <a:endParaRPr lang="en-US" altLang="ja-JP" sz="2200" dirty="0"/>
          </a:p>
          <a:p>
            <a:r>
              <a:rPr lang="ja-JP" altLang="en-US" sz="2200" dirty="0" smtClean="0"/>
              <a:t>つながる</a:t>
            </a:r>
            <a:endParaRPr lang="ja-JP" altLang="en-US" sz="2200" dirty="0"/>
          </a:p>
        </p:txBody>
      </p:sp>
      <p:cxnSp>
        <p:nvCxnSpPr>
          <p:cNvPr id="31" name="直線矢印コネクタ 30"/>
          <p:cNvCxnSpPr/>
          <p:nvPr/>
        </p:nvCxnSpPr>
        <p:spPr>
          <a:xfrm>
            <a:off x="4932363" y="2209800"/>
            <a:ext cx="0" cy="334963"/>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32" name="直線矢印コネクタ 31"/>
          <p:cNvCxnSpPr/>
          <p:nvPr/>
        </p:nvCxnSpPr>
        <p:spPr>
          <a:xfrm>
            <a:off x="4787900" y="3484563"/>
            <a:ext cx="0" cy="334962"/>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33" name="直線矢印コネクタ 32"/>
          <p:cNvCxnSpPr/>
          <p:nvPr/>
        </p:nvCxnSpPr>
        <p:spPr>
          <a:xfrm flipV="1">
            <a:off x="5499100" y="2209800"/>
            <a:ext cx="0" cy="334963"/>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34" name="直線矢印コネクタ 33"/>
          <p:cNvCxnSpPr/>
          <p:nvPr/>
        </p:nvCxnSpPr>
        <p:spPr>
          <a:xfrm flipV="1">
            <a:off x="5508625" y="3433763"/>
            <a:ext cx="0" cy="334962"/>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
        <p:nvSpPr>
          <p:cNvPr id="32797" name="テキスト ボックス 36"/>
          <p:cNvSpPr txBox="1">
            <a:spLocks noChangeArrowheads="1"/>
          </p:cNvSpPr>
          <p:nvPr/>
        </p:nvSpPr>
        <p:spPr bwMode="auto">
          <a:xfrm>
            <a:off x="6928437" y="3948113"/>
            <a:ext cx="23526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r>
              <a:rPr lang="ja-JP" altLang="en-US" sz="1400" dirty="0" smtClean="0"/>
              <a:t>参照）</a:t>
            </a:r>
            <a:endParaRPr lang="en-US" altLang="ja-JP" sz="1400" dirty="0"/>
          </a:p>
          <a:p>
            <a:r>
              <a:rPr lang="ja-JP" altLang="en-US" sz="1400" dirty="0"/>
              <a:t>「明日のコミュニケーション」　佐藤尚之</a:t>
            </a:r>
          </a:p>
        </p:txBody>
      </p:sp>
      <p:sp>
        <p:nvSpPr>
          <p:cNvPr id="32798" name="テキスト ボックス 4"/>
          <p:cNvSpPr txBox="1">
            <a:spLocks noChangeArrowheads="1"/>
          </p:cNvSpPr>
          <p:nvPr/>
        </p:nvSpPr>
        <p:spPr bwMode="auto">
          <a:xfrm>
            <a:off x="161925" y="1052513"/>
            <a:ext cx="4222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r>
              <a:rPr lang="en-US" altLang="ja-JP" sz="2800" dirty="0"/>
              <a:t>■</a:t>
            </a:r>
            <a:r>
              <a:rPr lang="ja-JP" altLang="en-US" sz="2800" dirty="0"/>
              <a:t>情報の伝わり方の変化</a:t>
            </a:r>
          </a:p>
        </p:txBody>
      </p:sp>
      <p:sp>
        <p:nvSpPr>
          <p:cNvPr id="32799" name="テキスト ボックス 4"/>
          <p:cNvSpPr txBox="1">
            <a:spLocks noChangeArrowheads="1"/>
          </p:cNvSpPr>
          <p:nvPr/>
        </p:nvSpPr>
        <p:spPr bwMode="auto">
          <a:xfrm>
            <a:off x="180975" y="5013176"/>
            <a:ext cx="4678363"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r>
              <a:rPr lang="en-US" altLang="ja-JP" dirty="0"/>
              <a:t>■</a:t>
            </a:r>
            <a:r>
              <a:rPr lang="ja-JP" altLang="en-US" sz="3200" dirty="0"/>
              <a:t>ソーシャルメディア</a:t>
            </a:r>
            <a:endParaRPr lang="en-US" altLang="ja-JP" sz="3200" dirty="0"/>
          </a:p>
        </p:txBody>
      </p:sp>
      <p:sp>
        <p:nvSpPr>
          <p:cNvPr id="32800" name="コンテンツ プレースホルダー 2"/>
          <p:cNvSpPr txBox="1">
            <a:spLocks/>
          </p:cNvSpPr>
          <p:nvPr/>
        </p:nvSpPr>
        <p:spPr bwMode="auto">
          <a:xfrm>
            <a:off x="430213" y="5649913"/>
            <a:ext cx="8423275" cy="947737"/>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defTabSz="914400">
              <a:spcBef>
                <a:spcPts val="2000"/>
              </a:spcBef>
              <a:buClr>
                <a:srgbClr val="D0FF44"/>
              </a:buClr>
              <a:buSzPct val="110000"/>
              <a:buFont typeface="Wingdings 2" charset="0"/>
              <a:buNone/>
            </a:pPr>
            <a:endParaRPr lang="ja-JP" altLang="en-US">
              <a:solidFill>
                <a:srgbClr val="595959"/>
              </a:solidFill>
            </a:endParaRPr>
          </a:p>
        </p:txBody>
      </p:sp>
      <p:sp>
        <p:nvSpPr>
          <p:cNvPr id="32801" name="正方形/長方形 6"/>
          <p:cNvSpPr>
            <a:spLocks noChangeArrowheads="1"/>
          </p:cNvSpPr>
          <p:nvPr/>
        </p:nvSpPr>
        <p:spPr bwMode="auto">
          <a:xfrm>
            <a:off x="430213" y="5661025"/>
            <a:ext cx="84232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30000"/>
              </a:spcBef>
            </a:pPr>
            <a:r>
              <a:rPr lang="ja-JP" altLang="en-US" sz="2800"/>
              <a:t>利用者が情報を発信し、</a:t>
            </a:r>
            <a:r>
              <a:rPr lang="ja-JP" altLang="en-US" sz="2800">
                <a:solidFill>
                  <a:srgbClr val="008000"/>
                </a:solidFill>
              </a:rPr>
              <a:t>共有</a:t>
            </a:r>
            <a:r>
              <a:rPr lang="ja-JP" altLang="en-US" sz="2800"/>
              <a:t>する新しいメディアのこと</a:t>
            </a:r>
            <a:r>
              <a:rPr lang="ja-JP" altLang="en-US"/>
              <a:t>　</a:t>
            </a:r>
            <a:endParaRPr lang="ja-JP" altLang="en-US" sz="1400"/>
          </a:p>
        </p:txBody>
      </p:sp>
      <p:sp>
        <p:nvSpPr>
          <p:cNvPr id="32802" name="正方形/長方形 7"/>
          <p:cNvSpPr>
            <a:spLocks noChangeArrowheads="1"/>
          </p:cNvSpPr>
          <p:nvPr/>
        </p:nvSpPr>
        <p:spPr bwMode="auto">
          <a:xfrm>
            <a:off x="5872163" y="6162675"/>
            <a:ext cx="298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30000"/>
              </a:spcBef>
            </a:pPr>
            <a:r>
              <a:rPr lang="ja-JP" altLang="en-US" dirty="0"/>
              <a:t>（日経産業新聞　</a:t>
            </a:r>
            <a:r>
              <a:rPr lang="en-US" altLang="ja-JP" dirty="0"/>
              <a:t>2010/5/21</a:t>
            </a:r>
            <a:r>
              <a:rPr lang="ja-JP" altLang="en-US" dirty="0"/>
              <a:t>）</a:t>
            </a:r>
          </a:p>
        </p:txBody>
      </p:sp>
      <p:sp>
        <p:nvSpPr>
          <p:cNvPr id="2" name="爆発 1 1"/>
          <p:cNvSpPr/>
          <p:nvPr/>
        </p:nvSpPr>
        <p:spPr>
          <a:xfrm rot="308361">
            <a:off x="5846407" y="1422792"/>
            <a:ext cx="2656920" cy="1241630"/>
          </a:xfrm>
          <a:prstGeom prst="irregularSeal1">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3200" dirty="0" smtClean="0">
                <a:solidFill>
                  <a:srgbClr val="FF6600"/>
                </a:solidFill>
              </a:rPr>
              <a:t>双方向</a:t>
            </a:r>
            <a:endParaRPr kumimoji="1" lang="ja-JP" altLang="en-US" sz="3200" dirty="0">
              <a:solidFill>
                <a:srgbClr val="FF6600"/>
              </a:solidFill>
            </a:endParaRPr>
          </a:p>
        </p:txBody>
      </p:sp>
      <p:sp>
        <p:nvSpPr>
          <p:cNvPr id="3" name="スライド番号プレースホルダー 2"/>
          <p:cNvSpPr>
            <a:spLocks noGrp="1"/>
          </p:cNvSpPr>
          <p:nvPr>
            <p:ph type="sldNum" sz="quarter" idx="12"/>
          </p:nvPr>
        </p:nvSpPr>
        <p:spPr/>
        <p:txBody>
          <a:bodyPr/>
          <a:lstStyle/>
          <a:p>
            <a:pPr>
              <a:defRPr/>
            </a:pPr>
            <a:fld id="{5A1E0EB6-E441-404D-A568-B745D15E2C8E}" type="slidenum">
              <a:rPr lang="ja-JP" altLang="en-US" sz="2800" smtClean="0"/>
              <a:pPr>
                <a:defRPr/>
              </a:pPr>
              <a:t>8</a:t>
            </a:fld>
            <a:endParaRPr lang="ja-JP" altLang="en-US" sz="2800"/>
          </a:p>
        </p:txBody>
      </p:sp>
    </p:spTree>
    <p:extLst>
      <p:ext uri="{BB962C8B-B14F-4D97-AF65-F5344CB8AC3E}">
        <p14:creationId xmlns:p14="http://schemas.microsoft.com/office/powerpoint/2010/main" val="408041339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図 26" descr="スクリーンショット 2011-11-27 12.10.29.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650535" y="1988840"/>
            <a:ext cx="1801656" cy="1448168"/>
          </a:xfrm>
          <a:prstGeom prst="rect">
            <a:avLst/>
          </a:prstGeom>
        </p:spPr>
      </p:pic>
      <p:pic>
        <p:nvPicPr>
          <p:cNvPr id="31" name="図 5"/>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bwMode="auto">
          <a:xfrm>
            <a:off x="4188560" y="3004960"/>
            <a:ext cx="1235409" cy="43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3" name="テキスト ボックス 1"/>
          <p:cNvSpPr txBox="1">
            <a:spLocks noChangeArrowheads="1"/>
          </p:cNvSpPr>
          <p:nvPr/>
        </p:nvSpPr>
        <p:spPr bwMode="auto">
          <a:xfrm>
            <a:off x="125413" y="398463"/>
            <a:ext cx="8728075"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spcBef>
                <a:spcPct val="30000"/>
              </a:spcBef>
            </a:pPr>
            <a:r>
              <a:rPr lang="en-US" altLang="ja-JP" sz="3300" dirty="0" smtClean="0"/>
              <a:t>SNS</a:t>
            </a:r>
            <a:r>
              <a:rPr lang="ja-JP" altLang="en-US" sz="3300" dirty="0" smtClean="0"/>
              <a:t>に注目する理由</a:t>
            </a:r>
            <a:r>
              <a:rPr lang="en-US" altLang="ja-JP" sz="3300" dirty="0" smtClean="0"/>
              <a:t> </a:t>
            </a:r>
            <a:endParaRPr lang="ja-JP" altLang="en-US" sz="2800" dirty="0"/>
          </a:p>
        </p:txBody>
      </p:sp>
      <p:sp>
        <p:nvSpPr>
          <p:cNvPr id="10" name="テキスト ボックス 9"/>
          <p:cNvSpPr txBox="1"/>
          <p:nvPr/>
        </p:nvSpPr>
        <p:spPr>
          <a:xfrm>
            <a:off x="179512" y="5782037"/>
            <a:ext cx="8673976" cy="461665"/>
          </a:xfrm>
          <a:prstGeom prst="rect">
            <a:avLst/>
          </a:prstGeom>
          <a:noFill/>
        </p:spPr>
        <p:txBody>
          <a:bodyPr wrap="square" rtlCol="0">
            <a:spAutoFit/>
          </a:bodyPr>
          <a:lstStyle/>
          <a:p>
            <a:pPr algn="ctr"/>
            <a:endParaRPr kumimoji="1" lang="ja-JP" altLang="en-US" sz="2400" dirty="0"/>
          </a:p>
        </p:txBody>
      </p:sp>
      <p:pic>
        <p:nvPicPr>
          <p:cNvPr id="30" name="図 29"/>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378424" y="1668833"/>
            <a:ext cx="780194" cy="1289516"/>
          </a:xfrm>
          <a:prstGeom prst="rect">
            <a:avLst/>
          </a:prstGeom>
        </p:spPr>
      </p:pic>
      <p:pic>
        <p:nvPicPr>
          <p:cNvPr id="33" name="Picture 2" descr="network, social, social network icon"/>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020271" y="1628800"/>
            <a:ext cx="1441219" cy="1378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正方形/長方形 1"/>
          <p:cNvSpPr/>
          <p:nvPr/>
        </p:nvSpPr>
        <p:spPr>
          <a:xfrm>
            <a:off x="395536" y="5520134"/>
            <a:ext cx="8225783" cy="1077218"/>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n-US" altLang="ja-JP" sz="2400" dirty="0" smtClean="0"/>
              <a:t>SNS</a:t>
            </a:r>
            <a:r>
              <a:rPr lang="ja-JP" altLang="en-US" sz="2400" dirty="0" smtClean="0"/>
              <a:t>上</a:t>
            </a:r>
            <a:r>
              <a:rPr lang="ja-JP" altLang="en-US" sz="2400" dirty="0"/>
              <a:t>の企業コミュニティは</a:t>
            </a:r>
            <a:r>
              <a:rPr lang="ja-JP" altLang="en-US" sz="3200" dirty="0">
                <a:solidFill>
                  <a:srgbClr val="FF0000"/>
                </a:solidFill>
              </a:rPr>
              <a:t>企業</a:t>
            </a:r>
            <a:r>
              <a:rPr lang="ja-JP" altLang="en-US" sz="2400" dirty="0" smtClean="0"/>
              <a:t>と</a:t>
            </a:r>
            <a:r>
              <a:rPr lang="ja-JP" altLang="en-US" sz="3200" dirty="0" smtClean="0">
                <a:solidFill>
                  <a:srgbClr val="0000FF"/>
                </a:solidFill>
              </a:rPr>
              <a:t>顧客</a:t>
            </a:r>
            <a:r>
              <a:rPr lang="ja-JP" altLang="en-US" sz="2400" dirty="0" smtClean="0"/>
              <a:t>の</a:t>
            </a:r>
            <a:endParaRPr lang="en-US" altLang="ja-JP" sz="2400" dirty="0"/>
          </a:p>
          <a:p>
            <a:pPr algn="ctr"/>
            <a:r>
              <a:rPr lang="ja-JP" altLang="en-US" sz="3200" dirty="0">
                <a:solidFill>
                  <a:srgbClr val="008000"/>
                </a:solidFill>
              </a:rPr>
              <a:t>双方向的</a:t>
            </a:r>
            <a:r>
              <a:rPr lang="ja-JP" altLang="en-US" sz="2400" dirty="0"/>
              <a:t>なコミュニケーションを可能にする</a:t>
            </a:r>
          </a:p>
        </p:txBody>
      </p:sp>
      <p:pic>
        <p:nvPicPr>
          <p:cNvPr id="11" name="図 10"/>
          <p:cNvPicPr>
            <a:picLocks noChangeAspect="1"/>
          </p:cNvPicPr>
          <p:nvPr/>
        </p:nvPicPr>
        <p:blipFill>
          <a:blip r:embed="rId7"/>
          <a:stretch>
            <a:fillRect/>
          </a:stretch>
        </p:blipFill>
        <p:spPr>
          <a:xfrm>
            <a:off x="358420" y="1895502"/>
            <a:ext cx="1055912" cy="996517"/>
          </a:xfrm>
          <a:prstGeom prst="rect">
            <a:avLst/>
          </a:prstGeom>
        </p:spPr>
      </p:pic>
      <p:sp>
        <p:nvSpPr>
          <p:cNvPr id="4" name="正方形/長方形 3"/>
          <p:cNvSpPr/>
          <p:nvPr/>
        </p:nvSpPr>
        <p:spPr>
          <a:xfrm>
            <a:off x="502434" y="2975622"/>
            <a:ext cx="1405270" cy="43204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2000" dirty="0" smtClean="0"/>
              <a:t>ローソン</a:t>
            </a:r>
            <a:endParaRPr kumimoji="1" lang="ja-JP" altLang="en-US" sz="2000" dirty="0"/>
          </a:p>
        </p:txBody>
      </p:sp>
      <p:sp>
        <p:nvSpPr>
          <p:cNvPr id="25" name="正方形/長方形 24"/>
          <p:cNvSpPr/>
          <p:nvPr/>
        </p:nvSpPr>
        <p:spPr>
          <a:xfrm>
            <a:off x="7039017" y="2903614"/>
            <a:ext cx="1405270" cy="432048"/>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ja-JP" altLang="en-US" sz="2400" dirty="0" smtClean="0"/>
              <a:t>顧客</a:t>
            </a:r>
            <a:endParaRPr kumimoji="1" lang="ja-JP" altLang="en-US" sz="2400" dirty="0"/>
          </a:p>
        </p:txBody>
      </p:sp>
      <p:sp>
        <p:nvSpPr>
          <p:cNvPr id="6" name="右矢印 5"/>
          <p:cNvSpPr/>
          <p:nvPr/>
        </p:nvSpPr>
        <p:spPr>
          <a:xfrm>
            <a:off x="2195736" y="2255542"/>
            <a:ext cx="1296144" cy="432048"/>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28" name="右矢印 27"/>
          <p:cNvSpPr/>
          <p:nvPr/>
        </p:nvSpPr>
        <p:spPr>
          <a:xfrm flipH="1">
            <a:off x="5580112" y="2255542"/>
            <a:ext cx="1296144" cy="432048"/>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ja-JP" altLang="en-US"/>
          </a:p>
        </p:txBody>
      </p:sp>
      <p:sp>
        <p:nvSpPr>
          <p:cNvPr id="17" name="スライド番号プレースホルダー 16"/>
          <p:cNvSpPr>
            <a:spLocks noGrp="1"/>
          </p:cNvSpPr>
          <p:nvPr>
            <p:ph type="sldNum" sz="quarter" idx="12"/>
          </p:nvPr>
        </p:nvSpPr>
        <p:spPr/>
        <p:txBody>
          <a:bodyPr/>
          <a:lstStyle/>
          <a:p>
            <a:pPr>
              <a:defRPr/>
            </a:pPr>
            <a:fld id="{5A1E0EB6-E441-404D-A568-B745D15E2C8E}" type="slidenum">
              <a:rPr lang="ja-JP" altLang="en-US" sz="2800" smtClean="0"/>
              <a:pPr>
                <a:defRPr/>
              </a:pPr>
              <a:t>9</a:t>
            </a:fld>
            <a:endParaRPr lang="ja-JP" altLang="en-US" sz="2800"/>
          </a:p>
        </p:txBody>
      </p:sp>
      <p:sp>
        <p:nvSpPr>
          <p:cNvPr id="7" name="テキスト ボックス 6"/>
          <p:cNvSpPr txBox="1"/>
          <p:nvPr/>
        </p:nvSpPr>
        <p:spPr>
          <a:xfrm>
            <a:off x="2158618" y="1804330"/>
            <a:ext cx="1333262" cy="523220"/>
          </a:xfrm>
          <a:prstGeom prst="rect">
            <a:avLst/>
          </a:prstGeom>
          <a:noFill/>
        </p:spPr>
        <p:txBody>
          <a:bodyPr wrap="square" rtlCol="0">
            <a:spAutoFit/>
          </a:bodyPr>
          <a:lstStyle/>
          <a:p>
            <a:pPr algn="ctr"/>
            <a:r>
              <a:rPr kumimoji="1" lang="ja-JP" altLang="en-US" sz="2800" dirty="0" smtClean="0"/>
              <a:t>対話</a:t>
            </a:r>
            <a:endParaRPr kumimoji="1" lang="ja-JP" altLang="en-US" sz="2800" dirty="0"/>
          </a:p>
        </p:txBody>
      </p:sp>
      <p:sp>
        <p:nvSpPr>
          <p:cNvPr id="34" name="テキスト ボックス 33"/>
          <p:cNvSpPr txBox="1"/>
          <p:nvPr/>
        </p:nvSpPr>
        <p:spPr>
          <a:xfrm>
            <a:off x="5615002" y="1804330"/>
            <a:ext cx="1333262" cy="523220"/>
          </a:xfrm>
          <a:prstGeom prst="rect">
            <a:avLst/>
          </a:prstGeom>
          <a:noFill/>
        </p:spPr>
        <p:txBody>
          <a:bodyPr wrap="square" rtlCol="0">
            <a:spAutoFit/>
          </a:bodyPr>
          <a:lstStyle/>
          <a:p>
            <a:pPr algn="ctr"/>
            <a:r>
              <a:rPr lang="ja-JP" altLang="en-US" sz="2800" dirty="0" smtClean="0"/>
              <a:t>閲覧</a:t>
            </a:r>
            <a:endParaRPr kumimoji="1" lang="ja-JP" altLang="en-US" sz="2800" dirty="0"/>
          </a:p>
        </p:txBody>
      </p:sp>
      <p:sp>
        <p:nvSpPr>
          <p:cNvPr id="35" name="テキスト ボックス 34"/>
          <p:cNvSpPr txBox="1"/>
          <p:nvPr/>
        </p:nvSpPr>
        <p:spPr>
          <a:xfrm>
            <a:off x="5615002" y="2596418"/>
            <a:ext cx="1333262" cy="523220"/>
          </a:xfrm>
          <a:prstGeom prst="rect">
            <a:avLst/>
          </a:prstGeom>
          <a:noFill/>
        </p:spPr>
        <p:txBody>
          <a:bodyPr wrap="square" rtlCol="0">
            <a:spAutoFit/>
          </a:bodyPr>
          <a:lstStyle/>
          <a:p>
            <a:pPr algn="ctr"/>
            <a:r>
              <a:rPr lang="ja-JP" altLang="en-US" sz="2800" dirty="0" smtClean="0"/>
              <a:t>参加</a:t>
            </a:r>
            <a:endParaRPr kumimoji="1" lang="ja-JP" altLang="en-US" sz="2800" dirty="0"/>
          </a:p>
        </p:txBody>
      </p:sp>
      <p:sp>
        <p:nvSpPr>
          <p:cNvPr id="37" name="テキスト ボックス 36"/>
          <p:cNvSpPr txBox="1"/>
          <p:nvPr/>
        </p:nvSpPr>
        <p:spPr>
          <a:xfrm>
            <a:off x="-18603" y="1033572"/>
            <a:ext cx="8911083" cy="523220"/>
          </a:xfrm>
          <a:prstGeom prst="rect">
            <a:avLst/>
          </a:prstGeom>
          <a:noFill/>
        </p:spPr>
        <p:txBody>
          <a:bodyPr wrap="square" rtlCol="0">
            <a:spAutoFit/>
          </a:bodyPr>
          <a:lstStyle/>
          <a:p>
            <a:r>
              <a:rPr kumimoji="1" lang="en-US" altLang="ja-JP" sz="2800" dirty="0" smtClean="0"/>
              <a:t>■</a:t>
            </a:r>
            <a:r>
              <a:rPr lang="en-US" altLang="ja-JP" sz="2800" dirty="0"/>
              <a:t>Facebook</a:t>
            </a:r>
            <a:r>
              <a:rPr lang="ja-JP" altLang="en-US" sz="2800" dirty="0"/>
              <a:t>上での双方向</a:t>
            </a:r>
            <a:r>
              <a:rPr lang="ja-JP" altLang="en-US" sz="2800" dirty="0" smtClean="0"/>
              <a:t>コミュニケーション</a:t>
            </a:r>
            <a:r>
              <a:rPr lang="en-US" altLang="ja-JP" sz="2800" dirty="0" smtClean="0"/>
              <a:t> </a:t>
            </a:r>
            <a:r>
              <a:rPr lang="ja-JP" altLang="en-US" sz="2800" dirty="0" smtClean="0"/>
              <a:t>（ローソン）</a:t>
            </a:r>
            <a:endParaRPr lang="ja-JP" altLang="en-US" sz="2800" dirty="0"/>
          </a:p>
        </p:txBody>
      </p:sp>
      <p:cxnSp>
        <p:nvCxnSpPr>
          <p:cNvPr id="38" name="直線コネクタ 37"/>
          <p:cNvCxnSpPr/>
          <p:nvPr/>
        </p:nvCxnSpPr>
        <p:spPr>
          <a:xfrm>
            <a:off x="125413" y="1033463"/>
            <a:ext cx="8728075" cy="0"/>
          </a:xfrm>
          <a:prstGeom prst="line">
            <a:avLst/>
          </a:prstGeom>
        </p:spPr>
        <p:style>
          <a:lnRef idx="2">
            <a:schemeClr val="accent1"/>
          </a:lnRef>
          <a:fillRef idx="0">
            <a:schemeClr val="accent1"/>
          </a:fillRef>
          <a:effectRef idx="1">
            <a:schemeClr val="accent1"/>
          </a:effectRef>
          <a:fontRef idx="minor">
            <a:schemeClr val="tx1"/>
          </a:fontRef>
        </p:style>
      </p:cxnSp>
      <p:sp>
        <p:nvSpPr>
          <p:cNvPr id="22" name="正方形/長方形 21"/>
          <p:cNvSpPr/>
          <p:nvPr/>
        </p:nvSpPr>
        <p:spPr>
          <a:xfrm>
            <a:off x="-3789" y="3933056"/>
            <a:ext cx="2559565" cy="461665"/>
          </a:xfrm>
          <a:prstGeom prst="rect">
            <a:avLst/>
          </a:prstGeom>
        </p:spPr>
        <p:txBody>
          <a:bodyPr wrap="none">
            <a:spAutoFit/>
          </a:bodyPr>
          <a:lstStyle/>
          <a:p>
            <a:r>
              <a:rPr lang="en-US" altLang="ja-JP" sz="2400" dirty="0" smtClean="0"/>
              <a:t>▼</a:t>
            </a:r>
            <a:r>
              <a:rPr lang="ja-JP" altLang="en-US" sz="2400" dirty="0" smtClean="0"/>
              <a:t>企業</a:t>
            </a:r>
            <a:r>
              <a:rPr lang="ja-JP" altLang="en-US" sz="2400" dirty="0"/>
              <a:t>コミュニティ</a:t>
            </a:r>
          </a:p>
        </p:txBody>
      </p:sp>
      <p:sp>
        <p:nvSpPr>
          <p:cNvPr id="23" name="テキスト ボックス 22"/>
          <p:cNvSpPr txBox="1"/>
          <p:nvPr/>
        </p:nvSpPr>
        <p:spPr>
          <a:xfrm>
            <a:off x="466693" y="4394721"/>
            <a:ext cx="8352928" cy="844808"/>
          </a:xfrm>
          <a:prstGeom prst="snip2DiagRect">
            <a:avLst/>
          </a:prstGeom>
          <a:noFill/>
          <a:ln w="57150" cmpd="sng">
            <a:solidFill>
              <a:schemeClr val="accent1"/>
            </a:solidFill>
          </a:ln>
        </p:spPr>
        <p:txBody>
          <a:bodyPr wrap="square">
            <a:spAutoFit/>
          </a:bodyPr>
          <a:lstStyle/>
          <a:p>
            <a:pPr>
              <a:defRPr/>
            </a:pPr>
            <a:r>
              <a:rPr lang="ja-JP" altLang="en-US" sz="2800" dirty="0" smtClean="0"/>
              <a:t>企業と顧客が価値観で共鳴しあう関係構築の場</a:t>
            </a:r>
            <a:endParaRPr lang="en-US" altLang="ja-JP" sz="2800" dirty="0" smtClean="0"/>
          </a:p>
          <a:p>
            <a:pPr>
              <a:defRPr/>
            </a:pPr>
            <a:endParaRPr lang="ja-JP" altLang="en-US" sz="1100" dirty="0"/>
          </a:p>
        </p:txBody>
      </p:sp>
      <p:sp>
        <p:nvSpPr>
          <p:cNvPr id="24" name="テキスト ボックス 23"/>
          <p:cNvSpPr txBox="1"/>
          <p:nvPr/>
        </p:nvSpPr>
        <p:spPr>
          <a:xfrm>
            <a:off x="7380312" y="4870197"/>
            <a:ext cx="1728192" cy="369332"/>
          </a:xfrm>
          <a:prstGeom prst="rect">
            <a:avLst/>
          </a:prstGeom>
          <a:noFill/>
        </p:spPr>
        <p:txBody>
          <a:bodyPr wrap="square" rtlCol="0">
            <a:spAutoFit/>
          </a:bodyPr>
          <a:lstStyle/>
          <a:p>
            <a:r>
              <a:rPr kumimoji="1" lang="ja-JP" altLang="en-US" dirty="0" smtClean="0"/>
              <a:t>武田　</a:t>
            </a:r>
            <a:r>
              <a:rPr kumimoji="1" lang="en-US" altLang="ja-JP" dirty="0" smtClean="0"/>
              <a:t>(2011)</a:t>
            </a:r>
            <a:endParaRPr kumimoji="1" lang="ja-JP" altLang="en-US" dirty="0"/>
          </a:p>
        </p:txBody>
      </p:sp>
      <p:sp>
        <p:nvSpPr>
          <p:cNvPr id="5" name="テキスト ボックス 4"/>
          <p:cNvSpPr txBox="1"/>
          <p:nvPr/>
        </p:nvSpPr>
        <p:spPr>
          <a:xfrm>
            <a:off x="3635896" y="1619508"/>
            <a:ext cx="1907332"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kumimoji="1" lang="en-US" altLang="ja-JP" dirty="0" smtClean="0"/>
              <a:t>Facebook</a:t>
            </a:r>
            <a:r>
              <a:rPr kumimoji="1" lang="ja-JP" altLang="en-US" dirty="0" smtClean="0"/>
              <a:t>ページ</a:t>
            </a:r>
            <a:endParaRPr kumimoji="1" lang="ja-JP" altLang="en-US" dirty="0"/>
          </a:p>
        </p:txBody>
      </p:sp>
      <p:sp>
        <p:nvSpPr>
          <p:cNvPr id="8" name="テキスト ボックス 7"/>
          <p:cNvSpPr txBox="1"/>
          <p:nvPr/>
        </p:nvSpPr>
        <p:spPr>
          <a:xfrm>
            <a:off x="0" y="3573016"/>
            <a:ext cx="9144000" cy="400110"/>
          </a:xfrm>
          <a:prstGeom prst="rect">
            <a:avLst/>
          </a:prstGeom>
          <a:noFill/>
        </p:spPr>
        <p:txBody>
          <a:bodyPr wrap="square" rtlCol="0">
            <a:spAutoFit/>
          </a:bodyPr>
          <a:lstStyle/>
          <a:p>
            <a:pPr algn="ctr"/>
            <a:r>
              <a:rPr kumimoji="1" lang="ja-JP" altLang="en-US" sz="2000" dirty="0" smtClean="0"/>
              <a:t>キャラクターを設定することにより、親近感を感じるコミュニケーションを行えている</a:t>
            </a:r>
            <a:endParaRPr kumimoji="1" lang="ja-JP" altLang="en-US" sz="2000" dirty="0"/>
          </a:p>
        </p:txBody>
      </p:sp>
    </p:spTree>
    <p:extLst>
      <p:ext uri="{BB962C8B-B14F-4D97-AF65-F5344CB8AC3E}">
        <p14:creationId xmlns:p14="http://schemas.microsoft.com/office/powerpoint/2010/main" val="262485828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クラリティ">
  <a:themeElements>
    <a:clrScheme name="オースティン">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Office クラシック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クラリティ">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spDef>
      <a:spPr/>
      <a:bodyPr rtlCol="0" anchor="ctr"/>
      <a:lstStyle>
        <a:defPPr algn="ctr">
          <a:defRPr kumimoji="1" sz="3200" dirty="0" smtClean="0"/>
        </a:defPPr>
      </a:lstStyle>
      <a:style>
        <a:lnRef idx="1">
          <a:schemeClr val="accent1"/>
        </a:lnRef>
        <a:fillRef idx="3">
          <a:schemeClr val="accent1"/>
        </a:fillRef>
        <a:effectRef idx="2">
          <a:schemeClr val="accent1"/>
        </a:effectRef>
        <a:fontRef idx="minor">
          <a:schemeClr val="lt1"/>
        </a:fontRef>
      </a:style>
    </a:spDef>
  </a:objectDefaults>
  <a:extraClrScheme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オースティン">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themeOverride>
</file>

<file path=docProps/app.xml><?xml version="1.0" encoding="utf-8"?>
<Properties xmlns="http://schemas.openxmlformats.org/officeDocument/2006/extended-properties" xmlns:vt="http://schemas.openxmlformats.org/officeDocument/2006/docPropsVTypes">
  <Template>アーバン ポップ.thmx</Template>
  <TotalTime>44233</TotalTime>
  <Words>2244</Words>
  <Application>Microsoft Macintosh PowerPoint</Application>
  <PresentationFormat>画面に合わせる (4:3)</PresentationFormat>
  <Paragraphs>464</Paragraphs>
  <Slides>40</Slides>
  <Notes>26</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40</vt:i4>
      </vt:variant>
    </vt:vector>
  </HeadingPairs>
  <TitlesOfParts>
    <vt:vector size="42" baseType="lpstr">
      <vt:lpstr>クラリティ</vt:lpstr>
      <vt:lpstr>文書</vt:lpstr>
      <vt:lpstr>企業と顧客の関係性構築に　有用なマーケティング手法</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SNSを利用したブランディング手法</dc:title>
  <dc:creator>ARAI TAKUYA</dc:creator>
  <cp:lastModifiedBy>Tsuchihashi Haruko</cp:lastModifiedBy>
  <cp:revision>500</cp:revision>
  <dcterms:created xsi:type="dcterms:W3CDTF">2011-10-10T14:22:24Z</dcterms:created>
  <dcterms:modified xsi:type="dcterms:W3CDTF">2011-12-18T10:10:02Z</dcterms:modified>
</cp:coreProperties>
</file>